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3" r:id="rId4"/>
    <p:sldId id="264" r:id="rId5"/>
    <p:sldId id="258" r:id="rId6"/>
    <p:sldId id="278" r:id="rId7"/>
    <p:sldId id="265" r:id="rId8"/>
    <p:sldId id="259" r:id="rId9"/>
    <p:sldId id="266" r:id="rId10"/>
    <p:sldId id="260" r:id="rId11"/>
    <p:sldId id="270" r:id="rId12"/>
    <p:sldId id="271" r:id="rId13"/>
    <p:sldId id="281" r:id="rId14"/>
    <p:sldId id="282" r:id="rId15"/>
    <p:sldId id="272" r:id="rId16"/>
    <p:sldId id="261" r:id="rId17"/>
    <p:sldId id="273" r:id="rId18"/>
    <p:sldId id="274" r:id="rId19"/>
    <p:sldId id="275" r:id="rId20"/>
    <p:sldId id="262"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7A847CFC-816F-41D0-AAC0-9BF4FEBC753E}" type="datetimeFigureOut">
              <a:rPr lang="es-ES" smtClean="0"/>
              <a:t>22/03/2014</a:t>
            </a:fld>
            <a:endParaRPr lang="es-E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E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32FADFE-3B8F-471C-ABF0-DBC7717ECBBC}" type="slidenum">
              <a:rPr lang="es-ES" smtClean="0"/>
              <a:t>‹Nº›</a:t>
            </a:fld>
            <a:endParaRPr lang="es-E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22/03/2014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22/03/2014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22/03/2014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22/03/2014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22/03/2014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22/03/2014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22/03/2014</a:t>
            </a:fld>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22/03/2014</a:t>
            </a:fld>
            <a:endParaRPr lang="es-E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22/03/2014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22/03/2014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7A847CFC-816F-41D0-AAC0-9BF4FEBC753E}" type="datetimeFigureOut">
              <a:rPr lang="es-ES" smtClean="0"/>
              <a:t>22/03/2014</a:t>
            </a:fld>
            <a:endParaRPr lang="es-E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052736"/>
            <a:ext cx="7772400" cy="965969"/>
          </a:xfrm>
          <a:gradFill>
            <a:gsLst>
              <a:gs pos="0">
                <a:srgbClr val="5E9EFF"/>
              </a:gs>
              <a:gs pos="39999">
                <a:srgbClr val="85C2FF"/>
              </a:gs>
              <a:gs pos="70000">
                <a:srgbClr val="C4D6EB"/>
              </a:gs>
              <a:gs pos="100000">
                <a:srgbClr val="FFEBFA"/>
              </a:gs>
            </a:gsLst>
            <a:lin ang="5400000" scaled="0"/>
          </a:gradFill>
        </p:spPr>
        <p:txBody>
          <a:bodyPr>
            <a:normAutofit fontScale="90000"/>
          </a:bodyPr>
          <a:lstStyle/>
          <a:p>
            <a:r>
              <a:rPr lang="es-CO" dirty="0" smtClean="0">
                <a:latin typeface="Algerian" pitchFamily="82" charset="0"/>
              </a:rPr>
              <a:t/>
            </a:r>
            <a:br>
              <a:rPr lang="es-CO" dirty="0" smtClean="0">
                <a:latin typeface="Algerian" pitchFamily="82" charset="0"/>
              </a:rPr>
            </a:br>
            <a:r>
              <a:rPr lang="es-CO" dirty="0">
                <a:latin typeface="Algerian" pitchFamily="82" charset="0"/>
              </a:rPr>
              <a:t/>
            </a:r>
            <a:br>
              <a:rPr lang="es-CO" dirty="0">
                <a:latin typeface="Algerian" pitchFamily="82" charset="0"/>
              </a:rPr>
            </a:br>
            <a:r>
              <a:rPr lang="es-CO" dirty="0" smtClean="0">
                <a:latin typeface="Algerian" pitchFamily="82" charset="0"/>
              </a:rPr>
              <a:t/>
            </a:r>
            <a:br>
              <a:rPr lang="es-CO" dirty="0" smtClean="0">
                <a:latin typeface="Algerian" pitchFamily="82" charset="0"/>
              </a:rPr>
            </a:br>
            <a:r>
              <a:rPr lang="es-CO" dirty="0">
                <a:latin typeface="Algerian" pitchFamily="82" charset="0"/>
              </a:rPr>
              <a:t/>
            </a:r>
            <a:br>
              <a:rPr lang="es-CO" dirty="0">
                <a:latin typeface="Algerian" pitchFamily="82" charset="0"/>
              </a:rPr>
            </a:br>
            <a:r>
              <a:rPr lang="es-CO" dirty="0" smtClean="0">
                <a:latin typeface="Algerian" pitchFamily="82" charset="0"/>
              </a:rPr>
              <a:t/>
            </a:r>
            <a:br>
              <a:rPr lang="es-CO" dirty="0" smtClean="0">
                <a:latin typeface="Algerian" pitchFamily="82" charset="0"/>
              </a:rPr>
            </a:br>
            <a:r>
              <a:rPr lang="es-CO" sz="4900" dirty="0" smtClean="0">
                <a:solidFill>
                  <a:schemeClr val="tx1"/>
                </a:solidFill>
                <a:latin typeface="Algerian" pitchFamily="82" charset="0"/>
              </a:rPr>
              <a:t>VICARIUS FILII DEI y el 666</a:t>
            </a:r>
            <a:endParaRPr lang="es-CO" sz="4900" dirty="0">
              <a:solidFill>
                <a:schemeClr val="tx1"/>
              </a:solidFill>
              <a:latin typeface="Algerian" pitchFamily="82" charset="0"/>
            </a:endParaRPr>
          </a:p>
        </p:txBody>
      </p:sp>
      <p:sp>
        <p:nvSpPr>
          <p:cNvPr id="3" name="2 Subtítulo"/>
          <p:cNvSpPr>
            <a:spLocks noGrp="1"/>
          </p:cNvSpPr>
          <p:nvPr>
            <p:ph type="subTitle" idx="1"/>
          </p:nvPr>
        </p:nvSpPr>
        <p:spPr>
          <a:xfrm>
            <a:off x="1259632" y="5661248"/>
            <a:ext cx="6400800" cy="888504"/>
          </a:xfrm>
        </p:spPr>
        <p:txBody>
          <a:bodyPr>
            <a:normAutofit fontScale="32500" lnSpcReduction="20000"/>
          </a:bodyPr>
          <a:lstStyle/>
          <a:p>
            <a:endParaRPr lang="es-CO" dirty="0" smtClean="0"/>
          </a:p>
          <a:p>
            <a:endParaRPr lang="es-CO" dirty="0"/>
          </a:p>
          <a:p>
            <a:r>
              <a:rPr lang="es-CO" sz="9800" b="1" dirty="0" smtClean="0">
                <a:solidFill>
                  <a:srgbClr val="FF0000"/>
                </a:solidFill>
              </a:rPr>
              <a:t>Texto Bíblico. Apoc.13:17,18</a:t>
            </a:r>
            <a:endParaRPr lang="es-CO" sz="98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348880"/>
            <a:ext cx="4104456"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546860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490" y="764704"/>
            <a:ext cx="7024744" cy="1405960"/>
          </a:xfrm>
        </p:spPr>
        <p:txBody>
          <a:bodyPr>
            <a:normAutofit fontScale="90000"/>
          </a:bodyPr>
          <a:lstStyle/>
          <a:p>
            <a:pPr algn="ctr"/>
            <a:r>
              <a:rPr lang="es-CO" sz="3100" dirty="0" smtClean="0">
                <a:solidFill>
                  <a:schemeClr val="tx1"/>
                </a:solidFill>
                <a:latin typeface="Aharoni" pitchFamily="2" charset="-79"/>
                <a:cs typeface="Aharoni" pitchFamily="2" charset="-79"/>
              </a:rPr>
              <a:t>Dios quiere que para que le seamos fieles, identifiquemos este poder, que finge ser su representante en la tierra</a:t>
            </a:r>
            <a:r>
              <a:rPr lang="es-CO" dirty="0" smtClean="0"/>
              <a:t> </a:t>
            </a:r>
            <a:endParaRPr lang="es-CO" dirty="0"/>
          </a:p>
        </p:txBody>
      </p:sp>
      <p:sp>
        <p:nvSpPr>
          <p:cNvPr id="3" name="2 Marcador de contenido"/>
          <p:cNvSpPr>
            <a:spLocks noGrp="1"/>
          </p:cNvSpPr>
          <p:nvPr>
            <p:ph idx="1"/>
          </p:nvPr>
        </p:nvSpPr>
        <p:spPr>
          <a:xfrm>
            <a:off x="1043492" y="2323652"/>
            <a:ext cx="3507201" cy="3933132"/>
          </a:xfrm>
        </p:spPr>
        <p:txBody>
          <a:bodyPr>
            <a:normAutofit/>
          </a:bodyPr>
          <a:lstStyle/>
          <a:p>
            <a:pPr marL="68580" indent="0" algn="ctr">
              <a:buNone/>
            </a:pPr>
            <a:r>
              <a:rPr lang="es-CO" sz="1800" b="1" dirty="0" smtClean="0">
                <a:solidFill>
                  <a:schemeClr val="tx1"/>
                </a:solidFill>
              </a:rPr>
              <a:t>Dado la importancia que tiene este tema, les invito que primero tengamos una oración:</a:t>
            </a:r>
          </a:p>
          <a:p>
            <a:pPr marL="68580" indent="0" algn="ctr">
              <a:buNone/>
            </a:pPr>
            <a:r>
              <a:rPr lang="es-CO" sz="1800" b="1" dirty="0" smtClean="0">
                <a:solidFill>
                  <a:srgbClr val="FF0000"/>
                </a:solidFill>
              </a:rPr>
              <a:t>«Padre nuestro que estas en el cielo, te suplicamos nos des tu Santo Espíritu para entender plenamente lo que tu nos quieres enseñar aquí</a:t>
            </a:r>
            <a:r>
              <a:rPr lang="es-CO" sz="2000" b="1" dirty="0" smtClean="0">
                <a:solidFill>
                  <a:srgbClr val="FF0000"/>
                </a:solidFill>
              </a:rPr>
              <a:t>, y que por favor, nos capacites para serte fieles. Te lo pedimos en el nombre de Jesús. Amen.</a:t>
            </a:r>
            <a:endParaRPr lang="es-CO" sz="2000" b="1" dirty="0">
              <a:solidFill>
                <a:srgbClr val="FF0000"/>
              </a:solidFill>
            </a:endParaRPr>
          </a:p>
        </p:txBody>
      </p:sp>
      <p:pic>
        <p:nvPicPr>
          <p:cNvPr id="1026" name="Picture 2" descr="http://www.profeciasdelabiblia.com/6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4" y="2377545"/>
            <a:ext cx="3778833" cy="3835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2477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836712"/>
            <a:ext cx="7920880" cy="5328592"/>
          </a:xfrm>
          <a:blipFill>
            <a:blip r:embed="rId2"/>
            <a:tile tx="0" ty="0" sx="100000" sy="100000" flip="none" algn="tl"/>
          </a:blipFill>
        </p:spPr>
        <p:txBody>
          <a:bodyPr>
            <a:normAutofit fontScale="92500" lnSpcReduction="20000"/>
          </a:bodyPr>
          <a:lstStyle/>
          <a:p>
            <a:pPr marL="68580" indent="0" algn="ctr">
              <a:buNone/>
            </a:pPr>
            <a:r>
              <a:rPr lang="es-CO" dirty="0" smtClean="0"/>
              <a:t>Dado el tiempo en </a:t>
            </a:r>
            <a:r>
              <a:rPr lang="es-CO" dirty="0"/>
              <a:t>e</a:t>
            </a:r>
            <a:r>
              <a:rPr lang="es-CO" dirty="0" smtClean="0"/>
              <a:t>l que usted y yo estamos viviendo,  es necesario que sepamos quien es este poder, ya que según el texto, todos estamos involucrados, por tanto vamos a </a:t>
            </a:r>
            <a:r>
              <a:rPr lang="es-CO" dirty="0"/>
              <a:t>poner de relieve algunos aspectos</a:t>
            </a:r>
            <a:r>
              <a:rPr lang="es-CO" dirty="0" smtClean="0"/>
              <a:t>.</a:t>
            </a:r>
            <a:endParaRPr lang="es-CO" dirty="0"/>
          </a:p>
          <a:p>
            <a:pPr marL="68580" indent="0">
              <a:buNone/>
            </a:pPr>
            <a:r>
              <a:rPr lang="es-CO" sz="3300" b="1" u="sng" dirty="0"/>
              <a:t>1</a:t>
            </a:r>
            <a:r>
              <a:rPr lang="es-CO" u="sng" dirty="0"/>
              <a:t>.</a:t>
            </a:r>
            <a:r>
              <a:rPr lang="es-CO" b="1" dirty="0">
                <a:solidFill>
                  <a:srgbClr val="FF0000"/>
                </a:solidFill>
              </a:rPr>
              <a:t> Apoc </a:t>
            </a:r>
            <a:r>
              <a:rPr lang="es-CO" b="1" dirty="0" smtClean="0">
                <a:solidFill>
                  <a:srgbClr val="FF0000"/>
                </a:solidFill>
              </a:rPr>
              <a:t>13:17-18 </a:t>
            </a:r>
            <a:r>
              <a:rPr lang="es-CO" dirty="0" smtClean="0"/>
              <a:t>dice: </a:t>
            </a:r>
            <a:r>
              <a:rPr lang="es-CO" b="1" dirty="0" smtClean="0"/>
              <a:t>Y </a:t>
            </a:r>
            <a:r>
              <a:rPr lang="es-CO" b="1" dirty="0"/>
              <a:t>que ninguno pudiese comprar ni vender, sino el que tuviese la marca o el nombre de la bestia, o el número de su </a:t>
            </a:r>
            <a:r>
              <a:rPr lang="es-CO" b="1" dirty="0" smtClean="0"/>
              <a:t>nombre</a:t>
            </a:r>
            <a:endParaRPr lang="es-CO" b="1" dirty="0"/>
          </a:p>
          <a:p>
            <a:pPr marL="68580" indent="0">
              <a:buNone/>
            </a:pPr>
            <a:r>
              <a:rPr lang="es-CO" b="1" dirty="0"/>
              <a:t>18 Aquí hay sabiduría. El que tiene entendimiento, cuente el número de la bestia, pues es número de hombre. Y su número es seiscientos sesenta y seis</a:t>
            </a:r>
            <a:r>
              <a:rPr lang="es-CO" dirty="0"/>
              <a:t>. </a:t>
            </a:r>
            <a:endParaRPr lang="es-CO" dirty="0" smtClean="0"/>
          </a:p>
          <a:p>
            <a:pPr marL="68580" indent="0">
              <a:buNone/>
            </a:pPr>
            <a:endParaRPr lang="es-CO" dirty="0"/>
          </a:p>
          <a:p>
            <a:pPr marL="68580" indent="0" algn="ctr">
              <a:buNone/>
            </a:pPr>
            <a:r>
              <a:rPr lang="es-CO" dirty="0" smtClean="0"/>
              <a:t>Allí se menciona que antes de la segunda venida de Cristo, </a:t>
            </a:r>
            <a:r>
              <a:rPr lang="es-CO" dirty="0"/>
              <a:t>los que se sometan a la bestia recibirán la marca o el nombre de la bestia o el número de su nombre. Se agrega, a su vez, que es número de hombre. </a:t>
            </a:r>
            <a:r>
              <a:rPr lang="es-CO" dirty="0" smtClean="0"/>
              <a:t>El asunto radica en encontrar </a:t>
            </a:r>
            <a:r>
              <a:rPr lang="es-CO" dirty="0"/>
              <a:t>una cifra que dé 666 en una mujer no cuadraría con la </a:t>
            </a:r>
            <a:r>
              <a:rPr lang="es-CO" dirty="0" smtClean="0"/>
              <a:t>profecía, pues es «</a:t>
            </a:r>
            <a:r>
              <a:rPr lang="es-CO" b="1" dirty="0" smtClean="0"/>
              <a:t>numero de hombre</a:t>
            </a:r>
            <a:r>
              <a:rPr lang="es-CO" dirty="0" smtClean="0"/>
              <a:t>».</a:t>
            </a:r>
            <a:endParaRPr lang="es-CO" dirty="0"/>
          </a:p>
        </p:txBody>
      </p:sp>
    </p:spTree>
    <p:extLst>
      <p:ext uri="{BB962C8B-B14F-4D97-AF65-F5344CB8AC3E}">
        <p14:creationId xmlns:p14="http://schemas.microsoft.com/office/powerpoint/2010/main" val="26441761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980728"/>
            <a:ext cx="7704856" cy="5328592"/>
          </a:xfrm>
        </p:spPr>
        <p:txBody>
          <a:bodyPr>
            <a:normAutofit fontScale="92500" lnSpcReduction="20000"/>
          </a:bodyPr>
          <a:lstStyle/>
          <a:p>
            <a:pPr marL="68580" indent="0">
              <a:buNone/>
            </a:pPr>
            <a:r>
              <a:rPr lang="es-CO" sz="3500" b="1" u="sng" dirty="0"/>
              <a:t>2</a:t>
            </a:r>
            <a:r>
              <a:rPr lang="es-CO" dirty="0"/>
              <a:t>. En </a:t>
            </a:r>
            <a:r>
              <a:rPr lang="es-CO" b="1" dirty="0">
                <a:solidFill>
                  <a:srgbClr val="FF0000"/>
                </a:solidFill>
              </a:rPr>
              <a:t>Apoc 13:1 </a:t>
            </a:r>
            <a:r>
              <a:rPr lang="es-CO" dirty="0" smtClean="0">
                <a:solidFill>
                  <a:schemeClr val="tx1"/>
                </a:solidFill>
              </a:rPr>
              <a:t>dice: </a:t>
            </a:r>
            <a:r>
              <a:rPr lang="es-CO" b="1" dirty="0" smtClean="0">
                <a:solidFill>
                  <a:schemeClr val="tx1"/>
                </a:solidFill>
              </a:rPr>
              <a:t>Me </a:t>
            </a:r>
            <a:r>
              <a:rPr lang="es-CO" b="1" dirty="0">
                <a:solidFill>
                  <a:schemeClr val="tx1"/>
                </a:solidFill>
              </a:rPr>
              <a:t>paré sobre la arena del mar, y vi subir del mar una bestia que tenía </a:t>
            </a:r>
            <a:r>
              <a:rPr lang="es-CO" b="1" u="sng" dirty="0">
                <a:solidFill>
                  <a:schemeClr val="tx1"/>
                </a:solidFill>
              </a:rPr>
              <a:t>siete cabezas </a:t>
            </a:r>
            <a:r>
              <a:rPr lang="es-CO" b="1" dirty="0">
                <a:solidFill>
                  <a:schemeClr val="tx1"/>
                </a:solidFill>
              </a:rPr>
              <a:t>y diez cuernos; y en sus cuernos diez diademas; y sobre sus cabezas, un nombre blasfemo</a:t>
            </a:r>
            <a:r>
              <a:rPr lang="es-CO" b="1" dirty="0" smtClean="0">
                <a:solidFill>
                  <a:schemeClr val="tx1"/>
                </a:solidFill>
              </a:rPr>
              <a:t>.</a:t>
            </a:r>
          </a:p>
          <a:p>
            <a:pPr marL="68580" indent="0" algn="ctr">
              <a:buNone/>
            </a:pPr>
            <a:r>
              <a:rPr lang="es-CO" dirty="0" smtClean="0">
                <a:solidFill>
                  <a:schemeClr val="tx1"/>
                </a:solidFill>
              </a:rPr>
              <a:t> </a:t>
            </a:r>
            <a:r>
              <a:rPr lang="es-CO" dirty="0" smtClean="0"/>
              <a:t>Allí dice que sobre </a:t>
            </a:r>
            <a:r>
              <a:rPr lang="es-CO" dirty="0"/>
              <a:t>las cabezas de la bestia había nombres blasfemos, es decir, nombres que revelan la intención del que los lleva de buscar </a:t>
            </a:r>
            <a:r>
              <a:rPr lang="es-CO" b="1" dirty="0"/>
              <a:t>ocupar el lugar de Dios. </a:t>
            </a:r>
            <a:endParaRPr lang="es-CO" b="1" dirty="0" smtClean="0"/>
          </a:p>
          <a:p>
            <a:pPr marL="68580" indent="0" algn="ctr">
              <a:buNone/>
            </a:pPr>
            <a:r>
              <a:rPr lang="es-CO" dirty="0" smtClean="0"/>
              <a:t>La </a:t>
            </a:r>
            <a:r>
              <a:rPr lang="es-CO" dirty="0"/>
              <a:t>Bible de Jerusalén, que es una versión católica, traduce </a:t>
            </a:r>
            <a:r>
              <a:rPr lang="es-CO" dirty="0" smtClean="0">
                <a:solidFill>
                  <a:srgbClr val="FF0000"/>
                </a:solidFill>
              </a:rPr>
              <a:t>Apoc </a:t>
            </a:r>
            <a:r>
              <a:rPr lang="es-CO" dirty="0">
                <a:solidFill>
                  <a:srgbClr val="FF0000"/>
                </a:solidFill>
              </a:rPr>
              <a:t>13:1</a:t>
            </a:r>
            <a:r>
              <a:rPr lang="es-CO" dirty="0"/>
              <a:t> </a:t>
            </a:r>
            <a:r>
              <a:rPr lang="es-CO" dirty="0" smtClean="0"/>
              <a:t>de </a:t>
            </a:r>
            <a:r>
              <a:rPr lang="es-CO" dirty="0"/>
              <a:t>la siguiente manera: “</a:t>
            </a:r>
            <a:r>
              <a:rPr lang="es-CO" b="1" dirty="0"/>
              <a:t>sobre sus cabezas había títulos blasfemos</a:t>
            </a:r>
            <a:r>
              <a:rPr lang="es-CO" dirty="0"/>
              <a:t>.” La bestia escarlata de </a:t>
            </a:r>
            <a:r>
              <a:rPr lang="es-CO" dirty="0">
                <a:solidFill>
                  <a:srgbClr val="FF0000"/>
                </a:solidFill>
              </a:rPr>
              <a:t>Apoc 17:3, </a:t>
            </a:r>
            <a:r>
              <a:rPr lang="es-CO" dirty="0"/>
              <a:t>sobre la cual cabalga la mujer ramera, posee también “</a:t>
            </a:r>
            <a:r>
              <a:rPr lang="es-CO" b="1" dirty="0"/>
              <a:t>títulos blasfemos</a:t>
            </a:r>
            <a:r>
              <a:rPr lang="es-CO" dirty="0"/>
              <a:t>.” </a:t>
            </a:r>
            <a:endParaRPr lang="es-CO" dirty="0" smtClean="0"/>
          </a:p>
          <a:p>
            <a:pPr marL="68580" indent="0" algn="ctr">
              <a:buNone/>
            </a:pPr>
            <a:r>
              <a:rPr lang="es-CO" dirty="0" smtClean="0"/>
              <a:t>Esto </a:t>
            </a:r>
            <a:r>
              <a:rPr lang="es-CO" dirty="0"/>
              <a:t>nos hace ver que el poder representado por la bestia poseería muchos nombres o títulos blasfemos, y esto se cumple en el papado romano, cuando impuso la marca de su autoridad en los reinos de la tierra</a:t>
            </a:r>
            <a:r>
              <a:rPr lang="es-CO" dirty="0" smtClean="0"/>
              <a:t>. </a:t>
            </a:r>
            <a:r>
              <a:rPr lang="es-CO" b="1" dirty="0" smtClean="0"/>
              <a:t>La santificación del domingo.</a:t>
            </a:r>
            <a:r>
              <a:rPr lang="es-CO" b="1" dirty="0"/>
              <a:t> </a:t>
            </a:r>
          </a:p>
        </p:txBody>
      </p:sp>
    </p:spTree>
    <p:extLst>
      <p:ext uri="{BB962C8B-B14F-4D97-AF65-F5344CB8AC3E}">
        <p14:creationId xmlns:p14="http://schemas.microsoft.com/office/powerpoint/2010/main" val="11041275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836712"/>
            <a:ext cx="7776864" cy="5544616"/>
          </a:xfrm>
        </p:spPr>
        <p:txBody>
          <a:bodyPr>
            <a:normAutofit fontScale="85000" lnSpcReduction="20000"/>
          </a:bodyPr>
          <a:lstStyle/>
          <a:p>
            <a:pPr marL="68580" indent="0">
              <a:buNone/>
            </a:pPr>
            <a:r>
              <a:rPr lang="es-CO" sz="4200" b="1" u="sng" dirty="0" smtClean="0"/>
              <a:t>3</a:t>
            </a:r>
            <a:r>
              <a:rPr lang="es-CO" dirty="0"/>
              <a:t>. </a:t>
            </a:r>
            <a:r>
              <a:rPr lang="es-CO" b="1" dirty="0" smtClean="0">
                <a:solidFill>
                  <a:srgbClr val="FF0000"/>
                </a:solidFill>
              </a:rPr>
              <a:t>Apoc </a:t>
            </a:r>
            <a:r>
              <a:rPr lang="es-CO" b="1" dirty="0">
                <a:solidFill>
                  <a:srgbClr val="FF0000"/>
                </a:solidFill>
              </a:rPr>
              <a:t>13:17-18 </a:t>
            </a:r>
            <a:r>
              <a:rPr lang="es-CO" b="1" dirty="0" smtClean="0">
                <a:solidFill>
                  <a:schemeClr val="tx1"/>
                </a:solidFill>
              </a:rPr>
              <a:t>que mencionamos anteriormente, </a:t>
            </a:r>
            <a:r>
              <a:rPr lang="es-CO" b="1" dirty="0" smtClean="0"/>
              <a:t>menciona </a:t>
            </a:r>
            <a:r>
              <a:rPr lang="es-CO" b="1" dirty="0"/>
              <a:t>que uno de ellos en especial</a:t>
            </a:r>
            <a:r>
              <a:rPr lang="es-CO" b="1" dirty="0" smtClean="0"/>
              <a:t>, en los que se dividió la Roma Imperial,  </a:t>
            </a:r>
            <a:r>
              <a:rPr lang="es-CO" b="1" dirty="0"/>
              <a:t>llevaría el número 666. </a:t>
            </a:r>
            <a:endParaRPr lang="es-CO" b="1" dirty="0" smtClean="0"/>
          </a:p>
          <a:p>
            <a:pPr marL="68580" indent="0" algn="ctr">
              <a:buNone/>
            </a:pPr>
            <a:r>
              <a:rPr lang="es-CO" dirty="0" smtClean="0"/>
              <a:t>Obviamente</a:t>
            </a:r>
            <a:r>
              <a:rPr lang="es-CO" dirty="0"/>
              <a:t>, tiene que ser un título que cuadre con su carácter blasfemo de una manera sobresaliente, y en relación con la marca de su autoridad. D</a:t>
            </a:r>
            <a:r>
              <a:rPr lang="es-CO" dirty="0" smtClean="0"/>
              <a:t>e </a:t>
            </a:r>
            <a:r>
              <a:rPr lang="es-CO" dirty="0"/>
              <a:t>todos los nombres o títulos que se ha arrogado el papado, entre los cuales más de uno contiene el número </a:t>
            </a:r>
            <a:r>
              <a:rPr lang="es-CO" b="1" u="sng" dirty="0" smtClean="0"/>
              <a:t>666</a:t>
            </a:r>
            <a:r>
              <a:rPr lang="es-CO" dirty="0" smtClean="0"/>
              <a:t>, </a:t>
            </a:r>
            <a:r>
              <a:rPr lang="es-CO" b="1" dirty="0"/>
              <a:t>Vicarius Filii Dei </a:t>
            </a:r>
            <a:r>
              <a:rPr lang="es-CO" dirty="0"/>
              <a:t>es el que </a:t>
            </a:r>
            <a:r>
              <a:rPr lang="es-CO" dirty="0" smtClean="0"/>
              <a:t>revela </a:t>
            </a:r>
            <a:r>
              <a:rPr lang="es-CO" dirty="0"/>
              <a:t>la intención blasfema del papa, el de querer ocupar el lugar del Hijo de Dios en la tierra. </a:t>
            </a:r>
            <a:endParaRPr lang="es-CO" dirty="0" smtClean="0"/>
          </a:p>
          <a:p>
            <a:pPr marL="68580" indent="0" algn="ctr">
              <a:buNone/>
            </a:pPr>
            <a:r>
              <a:rPr lang="es-CO" dirty="0" smtClean="0"/>
              <a:t>Y </a:t>
            </a:r>
            <a:r>
              <a:rPr lang="es-CO" dirty="0"/>
              <a:t>eso es justamente blasfemia, pues revela el mismo espíritu que tuvo Lucifer, el de querer ocupar el lugar de </a:t>
            </a:r>
            <a:r>
              <a:rPr lang="es-CO" dirty="0" smtClean="0"/>
              <a:t>Dios. Lea </a:t>
            </a:r>
            <a:r>
              <a:rPr lang="es-CO" dirty="0">
                <a:solidFill>
                  <a:srgbClr val="FF0000"/>
                </a:solidFill>
              </a:rPr>
              <a:t>(Isa 14:12-14; </a:t>
            </a:r>
            <a:r>
              <a:rPr lang="es-CO" dirty="0" smtClean="0">
                <a:solidFill>
                  <a:srgbClr val="FF0000"/>
                </a:solidFill>
              </a:rPr>
              <a:t>Mat </a:t>
            </a:r>
            <a:r>
              <a:rPr lang="es-CO" dirty="0">
                <a:solidFill>
                  <a:srgbClr val="FF0000"/>
                </a:solidFill>
              </a:rPr>
              <a:t>4:8-10; Mar 2:5-12). </a:t>
            </a:r>
            <a:endParaRPr lang="es-CO" dirty="0" smtClean="0">
              <a:solidFill>
                <a:srgbClr val="FF0000"/>
              </a:solidFill>
            </a:endParaRPr>
          </a:p>
          <a:p>
            <a:pPr marL="68580" indent="0" algn="ctr">
              <a:buNone/>
            </a:pPr>
            <a:r>
              <a:rPr lang="es-CO" b="1" dirty="0" smtClean="0"/>
              <a:t>No </a:t>
            </a:r>
            <a:r>
              <a:rPr lang="es-CO" b="1" dirty="0"/>
              <a:t>hay que olvidar que a Jesús se lo acusó de blasfemia por declararse Hijo de Dios </a:t>
            </a:r>
            <a:r>
              <a:rPr lang="es-CO" b="1" dirty="0">
                <a:solidFill>
                  <a:srgbClr val="FF0000"/>
                </a:solidFill>
              </a:rPr>
              <a:t>(Juan 5:18), </a:t>
            </a:r>
            <a:r>
              <a:rPr lang="es-CO" b="1" dirty="0"/>
              <a:t>y que su testimonio no depende de testimonio humano alguno, sino que está respaldado únicamente por el de las demás personas de la </a:t>
            </a:r>
            <a:r>
              <a:rPr lang="es-CO" b="1" dirty="0" smtClean="0"/>
              <a:t>Deidad. </a:t>
            </a:r>
          </a:p>
          <a:p>
            <a:pPr marL="68580" indent="0" algn="ctr">
              <a:buNone/>
            </a:pPr>
            <a:r>
              <a:rPr lang="es-CO" b="1" dirty="0" smtClean="0">
                <a:solidFill>
                  <a:srgbClr val="FF0000"/>
                </a:solidFill>
              </a:rPr>
              <a:t>(Mat.3:17; Juan </a:t>
            </a:r>
            <a:r>
              <a:rPr lang="es-CO" b="1" dirty="0">
                <a:solidFill>
                  <a:srgbClr val="FF0000"/>
                </a:solidFill>
              </a:rPr>
              <a:t>5:33-38).</a:t>
            </a:r>
          </a:p>
        </p:txBody>
      </p:sp>
    </p:spTree>
    <p:extLst>
      <p:ext uri="{BB962C8B-B14F-4D97-AF65-F5344CB8AC3E}">
        <p14:creationId xmlns:p14="http://schemas.microsoft.com/office/powerpoint/2010/main" val="34419894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80">
                                          <p:stCondLst>
                                            <p:cond delay="0"/>
                                          </p:stCondLst>
                                        </p:cTn>
                                        <p:tgtEl>
                                          <p:spTgt spid="3">
                                            <p:txEl>
                                              <p:pRg st="3" end="3"/>
                                            </p:txEl>
                                          </p:spTgt>
                                        </p:tgtEl>
                                      </p:cBhvr>
                                    </p:animEffect>
                                    <p:anim calcmode="lin" valueType="num">
                                      <p:cBhvr>
                                        <p:cTn id="13"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3" end="3"/>
                                            </p:txEl>
                                          </p:spTgt>
                                        </p:tgtEl>
                                      </p:cBhvr>
                                      <p:to x="100000" y="60000"/>
                                    </p:animScale>
                                    <p:animScale>
                                      <p:cBhvr>
                                        <p:cTn id="19" dur="166" decel="50000">
                                          <p:stCondLst>
                                            <p:cond delay="676"/>
                                          </p:stCondLst>
                                        </p:cTn>
                                        <p:tgtEl>
                                          <p:spTgt spid="3">
                                            <p:txEl>
                                              <p:pRg st="3" end="3"/>
                                            </p:txEl>
                                          </p:spTgt>
                                        </p:tgtEl>
                                      </p:cBhvr>
                                      <p:to x="100000" y="100000"/>
                                    </p:animScale>
                                    <p:animScale>
                                      <p:cBhvr>
                                        <p:cTn id="20" dur="26">
                                          <p:stCondLst>
                                            <p:cond delay="1312"/>
                                          </p:stCondLst>
                                        </p:cTn>
                                        <p:tgtEl>
                                          <p:spTgt spid="3">
                                            <p:txEl>
                                              <p:pRg st="3" end="3"/>
                                            </p:txEl>
                                          </p:spTgt>
                                        </p:tgtEl>
                                      </p:cBhvr>
                                      <p:to x="100000" y="80000"/>
                                    </p:animScale>
                                    <p:animScale>
                                      <p:cBhvr>
                                        <p:cTn id="21" dur="166" decel="50000">
                                          <p:stCondLst>
                                            <p:cond delay="1338"/>
                                          </p:stCondLst>
                                        </p:cTn>
                                        <p:tgtEl>
                                          <p:spTgt spid="3">
                                            <p:txEl>
                                              <p:pRg st="3" end="3"/>
                                            </p:txEl>
                                          </p:spTgt>
                                        </p:tgtEl>
                                      </p:cBhvr>
                                      <p:to x="100000" y="100000"/>
                                    </p:animScale>
                                    <p:animScale>
                                      <p:cBhvr>
                                        <p:cTn id="22" dur="26">
                                          <p:stCondLst>
                                            <p:cond delay="1642"/>
                                          </p:stCondLst>
                                        </p:cTn>
                                        <p:tgtEl>
                                          <p:spTgt spid="3">
                                            <p:txEl>
                                              <p:pRg st="3" end="3"/>
                                            </p:txEl>
                                          </p:spTgt>
                                        </p:tgtEl>
                                      </p:cBhvr>
                                      <p:to x="100000" y="90000"/>
                                    </p:animScale>
                                    <p:animScale>
                                      <p:cBhvr>
                                        <p:cTn id="23" dur="166" decel="50000">
                                          <p:stCondLst>
                                            <p:cond delay="1668"/>
                                          </p:stCondLst>
                                        </p:cTn>
                                        <p:tgtEl>
                                          <p:spTgt spid="3">
                                            <p:txEl>
                                              <p:pRg st="3" end="3"/>
                                            </p:txEl>
                                          </p:spTgt>
                                        </p:tgtEl>
                                      </p:cBhvr>
                                      <p:to x="100000" y="100000"/>
                                    </p:animScale>
                                    <p:animScale>
                                      <p:cBhvr>
                                        <p:cTn id="24" dur="26">
                                          <p:stCondLst>
                                            <p:cond delay="1808"/>
                                          </p:stCondLst>
                                        </p:cTn>
                                        <p:tgtEl>
                                          <p:spTgt spid="3">
                                            <p:txEl>
                                              <p:pRg st="3" end="3"/>
                                            </p:txEl>
                                          </p:spTgt>
                                        </p:tgtEl>
                                      </p:cBhvr>
                                      <p:to x="100000" y="95000"/>
                                    </p:animScale>
                                    <p:animScale>
                                      <p:cBhvr>
                                        <p:cTn id="25" dur="166" decel="50000">
                                          <p:stCondLst>
                                            <p:cond delay="1834"/>
                                          </p:stCondLst>
                                        </p:cTn>
                                        <p:tgtEl>
                                          <p:spTgt spid="3">
                                            <p:txEl>
                                              <p:pRg st="3" end="3"/>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down)">
                                      <p:cBhvr>
                                        <p:cTn id="28" dur="580">
                                          <p:stCondLst>
                                            <p:cond delay="0"/>
                                          </p:stCondLst>
                                        </p:cTn>
                                        <p:tgtEl>
                                          <p:spTgt spid="3">
                                            <p:txEl>
                                              <p:pRg st="4" end="4"/>
                                            </p:txEl>
                                          </p:spTgt>
                                        </p:tgtEl>
                                      </p:cBhvr>
                                    </p:animEffect>
                                    <p:anim calcmode="lin" valueType="num">
                                      <p:cBhvr>
                                        <p:cTn id="2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4" end="4"/>
                                            </p:txEl>
                                          </p:spTgt>
                                        </p:tgtEl>
                                      </p:cBhvr>
                                      <p:to x="100000" y="60000"/>
                                    </p:animScale>
                                    <p:animScale>
                                      <p:cBhvr>
                                        <p:cTn id="35" dur="166" decel="50000">
                                          <p:stCondLst>
                                            <p:cond delay="676"/>
                                          </p:stCondLst>
                                        </p:cTn>
                                        <p:tgtEl>
                                          <p:spTgt spid="3">
                                            <p:txEl>
                                              <p:pRg st="4" end="4"/>
                                            </p:txEl>
                                          </p:spTgt>
                                        </p:tgtEl>
                                      </p:cBhvr>
                                      <p:to x="100000" y="100000"/>
                                    </p:animScale>
                                    <p:animScale>
                                      <p:cBhvr>
                                        <p:cTn id="36" dur="26">
                                          <p:stCondLst>
                                            <p:cond delay="1312"/>
                                          </p:stCondLst>
                                        </p:cTn>
                                        <p:tgtEl>
                                          <p:spTgt spid="3">
                                            <p:txEl>
                                              <p:pRg st="4" end="4"/>
                                            </p:txEl>
                                          </p:spTgt>
                                        </p:tgtEl>
                                      </p:cBhvr>
                                      <p:to x="100000" y="80000"/>
                                    </p:animScale>
                                    <p:animScale>
                                      <p:cBhvr>
                                        <p:cTn id="37" dur="166" decel="50000">
                                          <p:stCondLst>
                                            <p:cond delay="1338"/>
                                          </p:stCondLst>
                                        </p:cTn>
                                        <p:tgtEl>
                                          <p:spTgt spid="3">
                                            <p:txEl>
                                              <p:pRg st="4" end="4"/>
                                            </p:txEl>
                                          </p:spTgt>
                                        </p:tgtEl>
                                      </p:cBhvr>
                                      <p:to x="100000" y="100000"/>
                                    </p:animScale>
                                    <p:animScale>
                                      <p:cBhvr>
                                        <p:cTn id="38" dur="26">
                                          <p:stCondLst>
                                            <p:cond delay="1642"/>
                                          </p:stCondLst>
                                        </p:cTn>
                                        <p:tgtEl>
                                          <p:spTgt spid="3">
                                            <p:txEl>
                                              <p:pRg st="4" end="4"/>
                                            </p:txEl>
                                          </p:spTgt>
                                        </p:tgtEl>
                                      </p:cBhvr>
                                      <p:to x="100000" y="90000"/>
                                    </p:animScale>
                                    <p:animScale>
                                      <p:cBhvr>
                                        <p:cTn id="39" dur="166" decel="50000">
                                          <p:stCondLst>
                                            <p:cond delay="1668"/>
                                          </p:stCondLst>
                                        </p:cTn>
                                        <p:tgtEl>
                                          <p:spTgt spid="3">
                                            <p:txEl>
                                              <p:pRg st="4" end="4"/>
                                            </p:txEl>
                                          </p:spTgt>
                                        </p:tgtEl>
                                      </p:cBhvr>
                                      <p:to x="100000" y="100000"/>
                                    </p:animScale>
                                    <p:animScale>
                                      <p:cBhvr>
                                        <p:cTn id="40" dur="26">
                                          <p:stCondLst>
                                            <p:cond delay="1808"/>
                                          </p:stCondLst>
                                        </p:cTn>
                                        <p:tgtEl>
                                          <p:spTgt spid="3">
                                            <p:txEl>
                                              <p:pRg st="4" end="4"/>
                                            </p:txEl>
                                          </p:spTgt>
                                        </p:tgtEl>
                                      </p:cBhvr>
                                      <p:to x="100000" y="95000"/>
                                    </p:animScale>
                                    <p:animScale>
                                      <p:cBhvr>
                                        <p:cTn id="4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484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1052736"/>
            <a:ext cx="7704856" cy="5184576"/>
          </a:xfrm>
        </p:spPr>
        <p:txBody>
          <a:bodyPr>
            <a:normAutofit fontScale="92500" lnSpcReduction="10000"/>
          </a:bodyPr>
          <a:lstStyle/>
          <a:p>
            <a:pPr marL="68580" indent="0">
              <a:buNone/>
            </a:pPr>
            <a:r>
              <a:rPr lang="es-CO" sz="3900" b="1" u="sng" dirty="0"/>
              <a:t>4</a:t>
            </a:r>
            <a:r>
              <a:rPr lang="es-CO" dirty="0"/>
              <a:t>. </a:t>
            </a:r>
            <a:r>
              <a:rPr lang="es-CO" dirty="0" smtClean="0"/>
              <a:t>Como vimos anteriormente, el </a:t>
            </a:r>
            <a:r>
              <a:rPr lang="es-CO" dirty="0"/>
              <a:t>título, Vicarius Filii Dei, está incorporado en la Ley Canónica de la Iglesia Católica Romana</a:t>
            </a:r>
            <a:r>
              <a:rPr lang="es-CO" dirty="0" smtClean="0"/>
              <a:t>.</a:t>
            </a:r>
          </a:p>
          <a:p>
            <a:pPr marL="68580" indent="0">
              <a:buNone/>
            </a:pPr>
            <a:r>
              <a:rPr lang="es-CO" dirty="0" smtClean="0"/>
              <a:t> </a:t>
            </a:r>
            <a:r>
              <a:rPr lang="es-CO" dirty="0">
                <a:solidFill>
                  <a:srgbClr val="FF0000"/>
                </a:solidFill>
              </a:rPr>
              <a:t>“Beatus Petrus in terris vicarius filii Dei videtur esse constitutus,” Decretum Gratiani, prima pars., dist., 96.</a:t>
            </a:r>
          </a:p>
          <a:p>
            <a:endParaRPr lang="es-CO" dirty="0" smtClean="0">
              <a:solidFill>
                <a:srgbClr val="FF0000"/>
              </a:solidFill>
            </a:endParaRPr>
          </a:p>
          <a:p>
            <a:r>
              <a:rPr lang="es-CO" dirty="0" smtClean="0">
                <a:solidFill>
                  <a:srgbClr val="FF0000"/>
                </a:solidFill>
              </a:rPr>
              <a:t>“</a:t>
            </a:r>
            <a:r>
              <a:rPr lang="es-CO" dirty="0">
                <a:solidFill>
                  <a:srgbClr val="FF0000"/>
                </a:solidFill>
              </a:rPr>
              <a:t>The title Vicarius Filii Dei... is very common as the title for the Pope,” Dr. J. Quaston, S.T.D., professor of ancient history and Christian archaeology, School of Sacred Theology, Catholic University of America, Washington, D.C., March 5, 1943. This title was confirmed by a church council, according to Binius, a Roman Catholic dignitary of Cologne. See Sacrosancta Concilia, vol. I, pp. 1539-1541.</a:t>
            </a:r>
          </a:p>
          <a:p>
            <a:endParaRPr lang="es-CO" dirty="0">
              <a:solidFill>
                <a:srgbClr val="FF0000"/>
              </a:solidFill>
            </a:endParaRPr>
          </a:p>
        </p:txBody>
      </p:sp>
    </p:spTree>
    <p:extLst>
      <p:ext uri="{BB962C8B-B14F-4D97-AF65-F5344CB8AC3E}">
        <p14:creationId xmlns:p14="http://schemas.microsoft.com/office/powerpoint/2010/main" val="247707296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2" y="980728"/>
            <a:ext cx="6777317" cy="5256584"/>
          </a:xfrm>
        </p:spPr>
        <p:txBody>
          <a:bodyPr>
            <a:normAutofit lnSpcReduction="10000"/>
          </a:bodyPr>
          <a:lstStyle/>
          <a:p>
            <a:pPr marL="68580" indent="0" algn="ctr">
              <a:buNone/>
            </a:pPr>
            <a:r>
              <a:rPr lang="es-CO" dirty="0" smtClean="0"/>
              <a:t>Un estudio exhaustivo del uso de este título, revela que este es el poder que la Biblia nos indica como el poder que pensaría «</a:t>
            </a:r>
            <a:r>
              <a:rPr lang="es-CO" b="1" dirty="0" smtClean="0"/>
              <a:t>cambiar los tiempos y la Ley</a:t>
            </a:r>
            <a:r>
              <a:rPr lang="es-CO" dirty="0" smtClean="0"/>
              <a:t>» mencionado en </a:t>
            </a:r>
            <a:r>
              <a:rPr lang="es-CO" b="1" dirty="0" smtClean="0">
                <a:solidFill>
                  <a:srgbClr val="FF0000"/>
                </a:solidFill>
              </a:rPr>
              <a:t>Dan.7:25</a:t>
            </a:r>
            <a:r>
              <a:rPr lang="es-CO" dirty="0" smtClean="0"/>
              <a:t>, y que por supuesto, la Iglesia Católica Romana busca ocultar.</a:t>
            </a:r>
          </a:p>
          <a:p>
            <a:pPr marL="68580" indent="0">
              <a:buNone/>
            </a:pPr>
            <a:endParaRPr lang="es-CO" dirty="0"/>
          </a:p>
          <a:p>
            <a:pPr marL="68580" indent="0" algn="ctr">
              <a:buNone/>
            </a:pPr>
            <a:r>
              <a:rPr lang="es-CO" sz="3800" b="1" i="1" u="sng" dirty="0"/>
              <a:t>5</a:t>
            </a:r>
            <a:r>
              <a:rPr lang="es-CO" dirty="0"/>
              <a:t>. N</a:t>
            </a:r>
            <a:r>
              <a:rPr lang="es-CO" dirty="0" smtClean="0"/>
              <a:t>o </a:t>
            </a:r>
            <a:r>
              <a:rPr lang="es-CO" dirty="0"/>
              <a:t>tenemos otra </a:t>
            </a:r>
            <a:r>
              <a:rPr lang="es-CO" dirty="0" smtClean="0"/>
              <a:t>alternativa que aceptar lo que dice la Palabra de Dios «</a:t>
            </a:r>
            <a:r>
              <a:rPr lang="es-CO" b="1" dirty="0" smtClean="0"/>
              <a:t>es numero de hombre, y su numero es 666»</a:t>
            </a:r>
            <a:r>
              <a:rPr lang="es-CO" dirty="0" smtClean="0"/>
              <a:t>, </a:t>
            </a:r>
            <a:r>
              <a:rPr lang="es-CO" dirty="0"/>
              <a:t>porque esto es lo que se le mostró al </a:t>
            </a:r>
            <a:r>
              <a:rPr lang="es-CO" dirty="0" smtClean="0"/>
              <a:t>apóstol Juan.</a:t>
            </a:r>
          </a:p>
          <a:p>
            <a:pPr marL="68580" indent="0">
              <a:buNone/>
            </a:pPr>
            <a:r>
              <a:rPr lang="es-CO" dirty="0" smtClean="0"/>
              <a:t> </a:t>
            </a:r>
            <a:endParaRPr lang="es-CO" dirty="0"/>
          </a:p>
        </p:txBody>
      </p:sp>
    </p:spTree>
    <p:extLst>
      <p:ext uri="{BB962C8B-B14F-4D97-AF65-F5344CB8AC3E}">
        <p14:creationId xmlns:p14="http://schemas.microsoft.com/office/powerpoint/2010/main" val="13110175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493" y="692696"/>
            <a:ext cx="3672524" cy="5472608"/>
          </a:xfrm>
          <a:blipFill>
            <a:blip r:embed="rId2"/>
            <a:tile tx="0" ty="0" sx="100000" sy="100000" flip="none" algn="tl"/>
          </a:blipFill>
        </p:spPr>
        <p:txBody>
          <a:bodyPr>
            <a:normAutofit fontScale="92500" lnSpcReduction="10000"/>
          </a:bodyPr>
          <a:lstStyle/>
          <a:p>
            <a:pPr marL="68580" indent="0" algn="ctr">
              <a:buNone/>
            </a:pPr>
            <a:r>
              <a:rPr lang="es-CO" sz="4400" b="1" u="sng" dirty="0"/>
              <a:t>6</a:t>
            </a:r>
            <a:r>
              <a:rPr lang="es-CO" dirty="0"/>
              <a:t>. </a:t>
            </a:r>
            <a:r>
              <a:rPr lang="es-CO" dirty="0" smtClean="0"/>
              <a:t>El </a:t>
            </a:r>
            <a:r>
              <a:rPr lang="es-CO" dirty="0"/>
              <a:t>número </a:t>
            </a:r>
            <a:r>
              <a:rPr lang="es-CO" dirty="0" smtClean="0"/>
              <a:t>666</a:t>
            </a:r>
            <a:r>
              <a:rPr lang="es-CO" dirty="0"/>
              <a:t>, </a:t>
            </a:r>
            <a:r>
              <a:rPr lang="es-CO" b="1" dirty="0"/>
              <a:t>VICARIUS FILII </a:t>
            </a:r>
            <a:r>
              <a:rPr lang="es-CO" b="1" dirty="0" smtClean="0"/>
              <a:t>DEI</a:t>
            </a:r>
            <a:r>
              <a:rPr lang="es-CO" dirty="0" smtClean="0"/>
              <a:t>,  </a:t>
            </a:r>
            <a:r>
              <a:rPr lang="es-CO" dirty="0"/>
              <a:t>es una prueba entre muchas. </a:t>
            </a:r>
            <a:endParaRPr lang="es-CO" dirty="0" smtClean="0"/>
          </a:p>
          <a:p>
            <a:pPr marL="68580" indent="0" algn="ctr">
              <a:buNone/>
            </a:pPr>
            <a:r>
              <a:rPr lang="es-CO" dirty="0" smtClean="0"/>
              <a:t>Debe</a:t>
            </a:r>
            <a:r>
              <a:rPr lang="es-CO" dirty="0"/>
              <a:t>, pues, cuadrar con todas las otras especificaciones de la profecía. </a:t>
            </a:r>
            <a:endParaRPr lang="es-CO" dirty="0" smtClean="0"/>
          </a:p>
          <a:p>
            <a:pPr marL="68580" indent="0" algn="ctr">
              <a:buNone/>
            </a:pPr>
            <a:r>
              <a:rPr lang="es-CO" dirty="0" smtClean="0"/>
              <a:t>Por </a:t>
            </a:r>
            <a:r>
              <a:rPr lang="es-CO" dirty="0"/>
              <a:t>ejemplo, el </a:t>
            </a:r>
            <a:r>
              <a:rPr lang="es-CO" dirty="0" smtClean="0"/>
              <a:t>papado, </a:t>
            </a:r>
            <a:r>
              <a:rPr lang="es-CO" dirty="0"/>
              <a:t>está recuperando </a:t>
            </a:r>
            <a:r>
              <a:rPr lang="es-CO" dirty="0" smtClean="0"/>
              <a:t>cada día más el </a:t>
            </a:r>
            <a:r>
              <a:rPr lang="es-CO" dirty="0"/>
              <a:t>poder político que había perdido en manos de los poderes </a:t>
            </a:r>
            <a:r>
              <a:rPr lang="es-CO" dirty="0" smtClean="0"/>
              <a:t>seculares, al recibir la herida mortal, pero que fue sanada.</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944428"/>
            <a:ext cx="3384376" cy="2556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4005063"/>
            <a:ext cx="1728192"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6236" y="4005062"/>
            <a:ext cx="1905000"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3117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par>
                                <p:cTn id="17" presetID="31" presetClass="entr" presetSubtype="0"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000" fill="hold"/>
                                        <p:tgtEl>
                                          <p:spTgt spid="1028"/>
                                        </p:tgtEl>
                                        <p:attrNameLst>
                                          <p:attrName>ppt_w</p:attrName>
                                        </p:attrNameLst>
                                      </p:cBhvr>
                                      <p:tavLst>
                                        <p:tav tm="0">
                                          <p:val>
                                            <p:fltVal val="0"/>
                                          </p:val>
                                        </p:tav>
                                        <p:tav tm="100000">
                                          <p:val>
                                            <p:strVal val="#ppt_w"/>
                                          </p:val>
                                        </p:tav>
                                      </p:tavLst>
                                    </p:anim>
                                    <p:anim calcmode="lin" valueType="num">
                                      <p:cBhvr>
                                        <p:cTn id="20" dur="1000" fill="hold"/>
                                        <p:tgtEl>
                                          <p:spTgt spid="1028"/>
                                        </p:tgtEl>
                                        <p:attrNameLst>
                                          <p:attrName>ppt_h</p:attrName>
                                        </p:attrNameLst>
                                      </p:cBhvr>
                                      <p:tavLst>
                                        <p:tav tm="0">
                                          <p:val>
                                            <p:fltVal val="0"/>
                                          </p:val>
                                        </p:tav>
                                        <p:tav tm="100000">
                                          <p:val>
                                            <p:strVal val="#ppt_h"/>
                                          </p:val>
                                        </p:tav>
                                      </p:tavLst>
                                    </p:anim>
                                    <p:anim calcmode="lin" valueType="num">
                                      <p:cBhvr>
                                        <p:cTn id="21" dur="1000" fill="hold"/>
                                        <p:tgtEl>
                                          <p:spTgt spid="1028"/>
                                        </p:tgtEl>
                                        <p:attrNameLst>
                                          <p:attrName>style.rotation</p:attrName>
                                        </p:attrNameLst>
                                      </p:cBhvr>
                                      <p:tavLst>
                                        <p:tav tm="0">
                                          <p:val>
                                            <p:fltVal val="90"/>
                                          </p:val>
                                        </p:tav>
                                        <p:tav tm="100000">
                                          <p:val>
                                            <p:fltVal val="0"/>
                                          </p:val>
                                        </p:tav>
                                      </p:tavLst>
                                    </p:anim>
                                    <p:animEffect transition="in" filter="fade">
                                      <p:cBhvr>
                                        <p:cTn id="22"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764704"/>
            <a:ext cx="7704856" cy="5544616"/>
          </a:xfrm>
        </p:spPr>
        <p:txBody>
          <a:bodyPr>
            <a:normAutofit fontScale="92500" lnSpcReduction="10000"/>
          </a:bodyPr>
          <a:lstStyle/>
          <a:p>
            <a:pPr marL="68580" indent="0">
              <a:buNone/>
            </a:pPr>
            <a:r>
              <a:rPr lang="es-CO" sz="3500" b="1" u="sng" dirty="0" smtClean="0"/>
              <a:t>7</a:t>
            </a:r>
            <a:r>
              <a:rPr lang="es-CO" dirty="0" smtClean="0"/>
              <a:t>. “</a:t>
            </a:r>
            <a:r>
              <a:rPr lang="es-CO" b="1" dirty="0">
                <a:solidFill>
                  <a:srgbClr val="FF0000"/>
                </a:solidFill>
              </a:rPr>
              <a:t>número de su nombre</a:t>
            </a:r>
            <a:r>
              <a:rPr lang="es-CO" dirty="0"/>
              <a:t>.” </a:t>
            </a:r>
            <a:r>
              <a:rPr lang="es-CO" dirty="0" smtClean="0"/>
              <a:t>En </a:t>
            </a:r>
            <a:r>
              <a:rPr lang="es-CO" dirty="0"/>
              <a:t>efecto, el nombre de una  persona podía reflejar su carácter </a:t>
            </a:r>
            <a:r>
              <a:rPr lang="es-CO" dirty="0" smtClean="0"/>
              <a:t>en </a:t>
            </a:r>
            <a:r>
              <a:rPr lang="es-CO" dirty="0" smtClean="0">
                <a:solidFill>
                  <a:srgbClr val="FF0000"/>
                </a:solidFill>
              </a:rPr>
              <a:t>(Mar</a:t>
            </a:r>
            <a:r>
              <a:rPr lang="es-CO" dirty="0">
                <a:solidFill>
                  <a:srgbClr val="FF0000"/>
                </a:solidFill>
              </a:rPr>
              <a:t>. 3:17</a:t>
            </a:r>
            <a:r>
              <a:rPr lang="es-CO" dirty="0" smtClean="0">
                <a:solidFill>
                  <a:srgbClr val="FF0000"/>
                </a:solidFill>
              </a:rPr>
              <a:t>),</a:t>
            </a:r>
            <a:r>
              <a:rPr lang="es-CO" dirty="0" smtClean="0">
                <a:solidFill>
                  <a:schemeClr val="tx1"/>
                </a:solidFill>
              </a:rPr>
              <a:t>dice: </a:t>
            </a:r>
            <a:r>
              <a:rPr lang="es-CO" dirty="0" smtClean="0">
                <a:solidFill>
                  <a:srgbClr val="FF0000"/>
                </a:solidFill>
              </a:rPr>
              <a:t> </a:t>
            </a:r>
            <a:r>
              <a:rPr lang="es-CO" dirty="0" smtClean="0"/>
              <a:t>«</a:t>
            </a:r>
            <a:r>
              <a:rPr lang="es-CO" b="1" dirty="0" smtClean="0"/>
              <a:t>y los apellidó, Boanerges, que es hijos del trueno</a:t>
            </a:r>
            <a:r>
              <a:rPr lang="es-CO" dirty="0" smtClean="0"/>
              <a:t>». </a:t>
            </a:r>
          </a:p>
          <a:p>
            <a:r>
              <a:rPr lang="es-CO" dirty="0" smtClean="0"/>
              <a:t>También </a:t>
            </a:r>
            <a:r>
              <a:rPr lang="es-CO" dirty="0"/>
              <a:t>podía el nombre de una determinada persona </a:t>
            </a:r>
            <a:r>
              <a:rPr lang="es-CO" dirty="0" smtClean="0"/>
              <a:t>indicar a quien pertenece </a:t>
            </a:r>
            <a:r>
              <a:rPr lang="es-CO" dirty="0" smtClean="0">
                <a:solidFill>
                  <a:srgbClr val="FF0000"/>
                </a:solidFill>
              </a:rPr>
              <a:t>(Apoc </a:t>
            </a:r>
            <a:r>
              <a:rPr lang="es-CO" dirty="0">
                <a:solidFill>
                  <a:srgbClr val="FF0000"/>
                </a:solidFill>
              </a:rPr>
              <a:t>14:1), </a:t>
            </a:r>
            <a:r>
              <a:rPr lang="es-CO" dirty="0" smtClean="0">
                <a:solidFill>
                  <a:srgbClr val="FF0000"/>
                </a:solidFill>
              </a:rPr>
              <a:t> </a:t>
            </a:r>
            <a:r>
              <a:rPr lang="es-CO" dirty="0" smtClean="0"/>
              <a:t>«</a:t>
            </a:r>
            <a:r>
              <a:rPr lang="es-CO" b="1" dirty="0" smtClean="0"/>
              <a:t>Después </a:t>
            </a:r>
            <a:r>
              <a:rPr lang="es-CO" b="1" dirty="0"/>
              <a:t>miré, y he aquí el Cordero estaba en pie sobre el monte de Sion, y con él ciento cuarenta y cuatro mil, que tenían el nombre de él y el de su Padre escrito en la </a:t>
            </a:r>
            <a:r>
              <a:rPr lang="es-CO" b="1" dirty="0" smtClean="0"/>
              <a:t>frente</a:t>
            </a:r>
            <a:r>
              <a:rPr lang="es-CO" dirty="0" smtClean="0"/>
              <a:t>». </a:t>
            </a:r>
          </a:p>
          <a:p>
            <a:pPr marL="68580" indent="0">
              <a:buNone/>
            </a:pPr>
            <a:r>
              <a:rPr lang="es-CO" dirty="0" smtClean="0"/>
              <a:t>También puede aplicarse </a:t>
            </a:r>
            <a:r>
              <a:rPr lang="es-CO" dirty="0"/>
              <a:t>a todos los que se identificasen con los principios que están implícitos en él </a:t>
            </a:r>
            <a:r>
              <a:rPr lang="es-CO" dirty="0">
                <a:solidFill>
                  <a:srgbClr val="FF0000"/>
                </a:solidFill>
              </a:rPr>
              <a:t>(Apoc 3:12). </a:t>
            </a:r>
            <a:r>
              <a:rPr lang="es-CO" dirty="0" smtClean="0"/>
              <a:t>«</a:t>
            </a:r>
            <a:r>
              <a:rPr lang="es-CO" b="1" dirty="0" smtClean="0"/>
              <a:t>Al </a:t>
            </a:r>
            <a:r>
              <a:rPr lang="es-CO" b="1" dirty="0"/>
              <a:t>que venciere, yo lo haré columna en el templo de mi Dios, y nunca más saldrá de allí; y escribiré sobre él el nombre de mi Dios, y el nombre de la ciudad de mi Dios, la nueva Jerusalén, la cual desciende del cielo, de mi Dios, y mi nombre </a:t>
            </a:r>
            <a:r>
              <a:rPr lang="es-CO" b="1" dirty="0" smtClean="0"/>
              <a:t>nuevo</a:t>
            </a:r>
            <a:r>
              <a:rPr lang="es-CO" dirty="0" smtClean="0"/>
              <a:t>».</a:t>
            </a:r>
            <a:endParaRPr lang="es-CO" dirty="0"/>
          </a:p>
          <a:p>
            <a:endParaRPr lang="es-CO" dirty="0"/>
          </a:p>
        </p:txBody>
      </p:sp>
    </p:spTree>
    <p:extLst>
      <p:ext uri="{BB962C8B-B14F-4D97-AF65-F5344CB8AC3E}">
        <p14:creationId xmlns:p14="http://schemas.microsoft.com/office/powerpoint/2010/main" val="42248182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836712"/>
            <a:ext cx="7704856" cy="2376264"/>
          </a:xfrm>
        </p:spPr>
        <p:txBody>
          <a:bodyPr>
            <a:normAutofit fontScale="92500" lnSpcReduction="10000"/>
          </a:bodyPr>
          <a:lstStyle/>
          <a:p>
            <a:pPr marL="68580" indent="0">
              <a:buNone/>
            </a:pPr>
            <a:r>
              <a:rPr lang="es-CO" dirty="0" smtClean="0"/>
              <a:t>Para identificar este poder, podemos recurrir </a:t>
            </a:r>
            <a:r>
              <a:rPr lang="es-CO" dirty="0"/>
              <a:t>a la simbología bíblica de los números, y resaltarse el contraste entre el número 6 y el 7, como representando el contraste entre el poder humano y el divino, pero no ignorar por ello el nombre de la persona o entidad que encarna tal poder</a:t>
            </a:r>
            <a:r>
              <a:rPr lang="es-CO" dirty="0" smtClean="0"/>
              <a:t>. Dios creo al hombre en el sexto día,  y reposo el séptimo día.</a:t>
            </a:r>
          </a:p>
        </p:txBody>
      </p:sp>
      <p:sp>
        <p:nvSpPr>
          <p:cNvPr id="4" name="3 Rectángulo"/>
          <p:cNvSpPr/>
          <p:nvPr/>
        </p:nvSpPr>
        <p:spPr>
          <a:xfrm>
            <a:off x="683568" y="3309662"/>
            <a:ext cx="6120680" cy="3046988"/>
          </a:xfrm>
          <a:prstGeom prst="rect">
            <a:avLst/>
          </a:prstGeom>
        </p:spPr>
        <p:txBody>
          <a:bodyPr wrap="square">
            <a:spAutoFit/>
          </a:bodyPr>
          <a:lstStyle/>
          <a:p>
            <a:r>
              <a:rPr lang="es-CO" sz="2400" dirty="0"/>
              <a:t>La simbología de los números puede decirnos, así, algunas cosas adicionales que podemos agregar al descubrimiento definido del título blasfemo del papado que lo lleva a exaltarse sobre el Hijo de Dios, al cambiar el día de reposo. Lo imperfecto por lo </a:t>
            </a:r>
            <a:r>
              <a:rPr lang="es-CO" sz="2400" dirty="0" smtClean="0"/>
              <a:t>perfecto, </a:t>
            </a:r>
            <a:r>
              <a:rPr lang="es-CO" sz="2400" dirty="0"/>
              <a:t>el N° 7.</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309662"/>
            <a:ext cx="1656184" cy="29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762680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barn(inVertical)">
                                      <p:cBhvr>
                                        <p:cTn id="10"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764704"/>
            <a:ext cx="7848872" cy="2736304"/>
          </a:xfrm>
        </p:spPr>
        <p:txBody>
          <a:bodyPr>
            <a:normAutofit fontScale="92500"/>
          </a:bodyPr>
          <a:lstStyle/>
          <a:p>
            <a:pPr marL="68580" indent="0" algn="ctr">
              <a:buNone/>
            </a:pPr>
            <a:r>
              <a:rPr lang="es-CO" dirty="0"/>
              <a:t>Volvamos a insistir reconociendo que así como Dios tiene muchos nombres en la Biblia, el anticristo representado por la bestia posee también muchos nombres blasfemos. </a:t>
            </a:r>
            <a:endParaRPr lang="es-CO" dirty="0" smtClean="0"/>
          </a:p>
          <a:p>
            <a:pPr marL="68580" indent="0" algn="ctr">
              <a:buNone/>
            </a:pPr>
            <a:r>
              <a:rPr lang="es-CO" dirty="0" smtClean="0"/>
              <a:t>De </a:t>
            </a:r>
            <a:r>
              <a:rPr lang="es-CO" dirty="0"/>
              <a:t>uno de ellos especialmente significativo por revelar </a:t>
            </a:r>
            <a:r>
              <a:rPr lang="es-CO" dirty="0" smtClean="0"/>
              <a:t>es la </a:t>
            </a:r>
            <a:r>
              <a:rPr lang="es-CO" dirty="0"/>
              <a:t>verdadera intención blasfema del anticristo, según se le mostró a Juan</a:t>
            </a:r>
            <a:r>
              <a:rPr lang="es-CO" dirty="0" smtClean="0"/>
              <a:t>, de allí surgió el </a:t>
            </a:r>
            <a:r>
              <a:rPr lang="es-CO" dirty="0"/>
              <a:t>número 666</a:t>
            </a:r>
            <a:r>
              <a:rPr lang="es-CO" dirty="0" smtClean="0"/>
              <a:t>.</a:t>
            </a:r>
          </a:p>
        </p:txBody>
      </p:sp>
      <p:sp>
        <p:nvSpPr>
          <p:cNvPr id="5" name="4 Rectángulo"/>
          <p:cNvSpPr/>
          <p:nvPr/>
        </p:nvSpPr>
        <p:spPr>
          <a:xfrm>
            <a:off x="470138" y="3443056"/>
            <a:ext cx="5614029" cy="2585323"/>
          </a:xfrm>
          <a:prstGeom prst="rect">
            <a:avLst/>
          </a:prstGeom>
        </p:spPr>
        <p:txBody>
          <a:bodyPr wrap="square">
            <a:spAutoFit/>
          </a:bodyPr>
          <a:lstStyle/>
          <a:p>
            <a:r>
              <a:rPr lang="es-CO" dirty="0"/>
              <a:t>Esto significa que toda la humanidad, excepto los que tengan el sello de Dios (su nombre tal como aparece en el 4to. mandamiento), reconocerán al papado como siendo el vicario del Hijo de Dios ya sea por convicción (marca en la frente) o por simple sometimiento a su voluntad al respetar el día que ostenta como símbolo de su autoridad blasfema (marca en la mano)</a:t>
            </a: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7" y="3645024"/>
            <a:ext cx="2313807" cy="2370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20613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7171"/>
                                        </p:tgtEl>
                                        <p:attrNameLst>
                                          <p:attrName>style.visibility</p:attrName>
                                        </p:attrNameLst>
                                      </p:cBhvr>
                                      <p:to>
                                        <p:strVal val="visible"/>
                                      </p:to>
                                    </p:set>
                                    <p:animEffect transition="in" filter="wipe(down)">
                                      <p:cBhvr>
                                        <p:cTn id="23" dur="580">
                                          <p:stCondLst>
                                            <p:cond delay="0"/>
                                          </p:stCondLst>
                                        </p:cTn>
                                        <p:tgtEl>
                                          <p:spTgt spid="7171"/>
                                        </p:tgtEl>
                                      </p:cBhvr>
                                    </p:animEffect>
                                    <p:anim calcmode="lin" valueType="num">
                                      <p:cBhvr>
                                        <p:cTn id="24" dur="1822" tmFilter="0,0; 0.14,0.36; 0.43,0.73; 0.71,0.91; 1.0,1.0">
                                          <p:stCondLst>
                                            <p:cond delay="0"/>
                                          </p:stCondLst>
                                        </p:cTn>
                                        <p:tgtEl>
                                          <p:spTgt spid="717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17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17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17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171"/>
                                        </p:tgtEl>
                                        <p:attrNameLst>
                                          <p:attrName>ppt_y</p:attrName>
                                        </p:attrNameLst>
                                      </p:cBhvr>
                                      <p:tavLst>
                                        <p:tav tm="0" fmla="#ppt_y-sin(pi*$)/81">
                                          <p:val>
                                            <p:fltVal val="0"/>
                                          </p:val>
                                        </p:tav>
                                        <p:tav tm="100000">
                                          <p:val>
                                            <p:fltVal val="1"/>
                                          </p:val>
                                        </p:tav>
                                      </p:tavLst>
                                    </p:anim>
                                    <p:animScale>
                                      <p:cBhvr>
                                        <p:cTn id="29" dur="26">
                                          <p:stCondLst>
                                            <p:cond delay="650"/>
                                          </p:stCondLst>
                                        </p:cTn>
                                        <p:tgtEl>
                                          <p:spTgt spid="7171"/>
                                        </p:tgtEl>
                                      </p:cBhvr>
                                      <p:to x="100000" y="60000"/>
                                    </p:animScale>
                                    <p:animScale>
                                      <p:cBhvr>
                                        <p:cTn id="30" dur="166" decel="50000">
                                          <p:stCondLst>
                                            <p:cond delay="676"/>
                                          </p:stCondLst>
                                        </p:cTn>
                                        <p:tgtEl>
                                          <p:spTgt spid="7171"/>
                                        </p:tgtEl>
                                      </p:cBhvr>
                                      <p:to x="100000" y="100000"/>
                                    </p:animScale>
                                    <p:animScale>
                                      <p:cBhvr>
                                        <p:cTn id="31" dur="26">
                                          <p:stCondLst>
                                            <p:cond delay="1312"/>
                                          </p:stCondLst>
                                        </p:cTn>
                                        <p:tgtEl>
                                          <p:spTgt spid="7171"/>
                                        </p:tgtEl>
                                      </p:cBhvr>
                                      <p:to x="100000" y="80000"/>
                                    </p:animScale>
                                    <p:animScale>
                                      <p:cBhvr>
                                        <p:cTn id="32" dur="166" decel="50000">
                                          <p:stCondLst>
                                            <p:cond delay="1338"/>
                                          </p:stCondLst>
                                        </p:cTn>
                                        <p:tgtEl>
                                          <p:spTgt spid="7171"/>
                                        </p:tgtEl>
                                      </p:cBhvr>
                                      <p:to x="100000" y="100000"/>
                                    </p:animScale>
                                    <p:animScale>
                                      <p:cBhvr>
                                        <p:cTn id="33" dur="26">
                                          <p:stCondLst>
                                            <p:cond delay="1642"/>
                                          </p:stCondLst>
                                        </p:cTn>
                                        <p:tgtEl>
                                          <p:spTgt spid="7171"/>
                                        </p:tgtEl>
                                      </p:cBhvr>
                                      <p:to x="100000" y="90000"/>
                                    </p:animScale>
                                    <p:animScale>
                                      <p:cBhvr>
                                        <p:cTn id="34" dur="166" decel="50000">
                                          <p:stCondLst>
                                            <p:cond delay="1668"/>
                                          </p:stCondLst>
                                        </p:cTn>
                                        <p:tgtEl>
                                          <p:spTgt spid="7171"/>
                                        </p:tgtEl>
                                      </p:cBhvr>
                                      <p:to x="100000" y="100000"/>
                                    </p:animScale>
                                    <p:animScale>
                                      <p:cBhvr>
                                        <p:cTn id="35" dur="26">
                                          <p:stCondLst>
                                            <p:cond delay="1808"/>
                                          </p:stCondLst>
                                        </p:cTn>
                                        <p:tgtEl>
                                          <p:spTgt spid="7171"/>
                                        </p:tgtEl>
                                      </p:cBhvr>
                                      <p:to x="100000" y="95000"/>
                                    </p:animScale>
                                    <p:animScale>
                                      <p:cBhvr>
                                        <p:cTn id="36" dur="166" decel="50000">
                                          <p:stCondLst>
                                            <p:cond delay="1834"/>
                                          </p:stCondLst>
                                        </p:cTn>
                                        <p:tgtEl>
                                          <p:spTgt spid="717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71260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4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445224"/>
            <a:ext cx="8280920" cy="1077218"/>
          </a:xfrm>
          <a:prstGeom prst="rect">
            <a:avLst/>
          </a:prstGeom>
        </p:spPr>
        <p:txBody>
          <a:bodyPr wrap="square">
            <a:spAutoFit/>
          </a:bodyPr>
          <a:lstStyle/>
          <a:p>
            <a:pPr algn="ctr"/>
            <a:r>
              <a:rPr lang="es-CO" sz="3200" b="1" dirty="0">
                <a:solidFill>
                  <a:srgbClr val="FF0000"/>
                </a:solidFill>
                <a:latin typeface="Agency FB" pitchFamily="34" charset="0"/>
              </a:rPr>
              <a:t>Ya sabes cuales fueron los resultados que atrajo Caín por no obedecer la voluntad de </a:t>
            </a:r>
            <a:r>
              <a:rPr lang="es-CO" sz="3200" b="1" dirty="0" smtClean="0">
                <a:solidFill>
                  <a:srgbClr val="FF0000"/>
                </a:solidFill>
                <a:latin typeface="Agency FB" pitchFamily="34" charset="0"/>
              </a:rPr>
              <a:t>Dios, fue rechazado.</a:t>
            </a:r>
            <a:endParaRPr lang="es-CO" sz="3200" b="1" dirty="0">
              <a:solidFill>
                <a:srgbClr val="FF0000"/>
              </a:solidFill>
              <a:latin typeface="Agency FB" pitchFamily="34" charset="0"/>
            </a:endParaRPr>
          </a:p>
        </p:txBody>
      </p:sp>
    </p:spTree>
    <p:extLst>
      <p:ext uri="{BB962C8B-B14F-4D97-AF65-F5344CB8AC3E}">
        <p14:creationId xmlns:p14="http://schemas.microsoft.com/office/powerpoint/2010/main" val="10941891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692696"/>
            <a:ext cx="7848872" cy="5688632"/>
          </a:xfrm>
          <a:solidFill>
            <a:schemeClr val="accent2">
              <a:lumMod val="20000"/>
              <a:lumOff val="80000"/>
            </a:schemeClr>
          </a:solidFill>
        </p:spPr>
        <p:txBody>
          <a:bodyPr>
            <a:normAutofit fontScale="85000" lnSpcReduction="10000"/>
          </a:bodyPr>
          <a:lstStyle/>
          <a:p>
            <a:pPr marL="68580" indent="0" algn="r">
              <a:buNone/>
            </a:pPr>
            <a:r>
              <a:rPr lang="es-CO" sz="4200" b="1" u="sng" dirty="0"/>
              <a:t>8</a:t>
            </a:r>
            <a:r>
              <a:rPr lang="es-CO" dirty="0"/>
              <a:t>. La relación que la marca de la bestia tiene con el nombre blasfemo, se puede percibir únicamente en el papado, y esto de varias maneras. Por falta de espacio sólo mencionaremos aquí que así como el sello de Dios es el 7mo. día de la </a:t>
            </a:r>
            <a:r>
              <a:rPr lang="es-CO" dirty="0" smtClean="0"/>
              <a:t>semana sábado, </a:t>
            </a:r>
            <a:r>
              <a:rPr lang="es-CO" dirty="0"/>
              <a:t>la marca de autoridad del papado es el falso día de reposo que heredó del imperio </a:t>
            </a:r>
            <a:r>
              <a:rPr lang="es-CO" dirty="0" smtClean="0"/>
              <a:t>romano, conocido como día del sol, domingo, </a:t>
            </a:r>
            <a:r>
              <a:rPr lang="es-CO" dirty="0"/>
              <a:t>y lo impuso a partir del </a:t>
            </a:r>
            <a:r>
              <a:rPr lang="es-CO" dirty="0" smtClean="0"/>
              <a:t>Siglo </a:t>
            </a:r>
            <a:r>
              <a:rPr lang="es-CO" dirty="0"/>
              <a:t>VI en toda la cristiandad. </a:t>
            </a:r>
            <a:endParaRPr lang="es-CO" dirty="0" smtClean="0"/>
          </a:p>
          <a:p>
            <a:pPr marL="68580" indent="0">
              <a:buNone/>
            </a:pPr>
            <a:endParaRPr lang="es-CO" dirty="0" smtClean="0"/>
          </a:p>
          <a:p>
            <a:pPr marL="68580" indent="0">
              <a:buNone/>
            </a:pPr>
            <a:r>
              <a:rPr lang="es-CO" dirty="0" smtClean="0"/>
              <a:t>El </a:t>
            </a:r>
            <a:r>
              <a:rPr lang="es-CO" dirty="0"/>
              <a:t>domingo era el día del sol para los romanos, y los cristianos, </a:t>
            </a:r>
            <a:r>
              <a:rPr lang="es-CO" dirty="0" smtClean="0"/>
              <a:t>contrariamente a los que Cristo les había ordenado </a:t>
            </a:r>
            <a:r>
              <a:rPr lang="es-CO" b="1" dirty="0" smtClean="0">
                <a:solidFill>
                  <a:srgbClr val="FF0000"/>
                </a:solidFill>
              </a:rPr>
              <a:t>(Mat.24:20</a:t>
            </a:r>
            <a:r>
              <a:rPr lang="es-CO" dirty="0" smtClean="0"/>
              <a:t>), </a:t>
            </a:r>
            <a:r>
              <a:rPr lang="es-CO" dirty="0"/>
              <a:t>comenzaron a considerar a Cristo como siendo el Sol de </a:t>
            </a:r>
            <a:r>
              <a:rPr lang="es-CO" dirty="0" smtClean="0"/>
              <a:t>Justicia aplicándolo a ese día. </a:t>
            </a:r>
            <a:r>
              <a:rPr lang="es-CO" dirty="0"/>
              <a:t>Al pretender el papado ocupar el lugar del Hijo de Dios, se quiso atraer esa honra a sí mismo, e instituyó el Sun-day como su día, su marca de autoridad. Es interesante también observar que el número 666 aparece ya en amuletos que portaban los sacerdotes paganos que adoraban al sol, y que se llamaban Sigilla Solis.</a:t>
            </a:r>
          </a:p>
          <a:p>
            <a:endParaRPr lang="es-CO" dirty="0"/>
          </a:p>
        </p:txBody>
      </p:sp>
    </p:spTree>
    <p:extLst>
      <p:ext uri="{BB962C8B-B14F-4D97-AF65-F5344CB8AC3E}">
        <p14:creationId xmlns:p14="http://schemas.microsoft.com/office/powerpoint/2010/main" val="30022133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764705"/>
            <a:ext cx="7416824" cy="1224136"/>
          </a:xfrm>
        </p:spPr>
        <p:txBody>
          <a:bodyPr>
            <a:normAutofit/>
          </a:bodyPr>
          <a:lstStyle/>
          <a:p>
            <a:pPr marL="68580" indent="0" algn="ctr">
              <a:buNone/>
            </a:pPr>
            <a:r>
              <a:rPr lang="es-CO" dirty="0" smtClean="0"/>
              <a:t>Ese </a:t>
            </a:r>
            <a:r>
              <a:rPr lang="es-CO" dirty="0"/>
              <a:t>número </a:t>
            </a:r>
            <a:r>
              <a:rPr lang="es-CO" dirty="0" smtClean="0"/>
              <a:t>666 debía </a:t>
            </a:r>
            <a:r>
              <a:rPr lang="es-CO" dirty="0"/>
              <a:t>extraérselo por el recuento de diagramas que contenían números místicos que sumados, daban 666. </a:t>
            </a:r>
            <a:endParaRPr lang="es-CO" dirty="0" smtClean="0"/>
          </a:p>
        </p:txBody>
      </p:sp>
      <p:sp>
        <p:nvSpPr>
          <p:cNvPr id="4" name="3 Rectángulo"/>
          <p:cNvSpPr/>
          <p:nvPr/>
        </p:nvSpPr>
        <p:spPr>
          <a:xfrm>
            <a:off x="2771800" y="2492896"/>
            <a:ext cx="3744416" cy="3785652"/>
          </a:xfrm>
          <a:prstGeom prst="rect">
            <a:avLst/>
          </a:prstGeom>
        </p:spPr>
        <p:txBody>
          <a:bodyPr wrap="square">
            <a:spAutoFit/>
          </a:bodyPr>
          <a:lstStyle/>
          <a:p>
            <a:pPr algn="ctr"/>
            <a:r>
              <a:rPr lang="es-CO" sz="2000" dirty="0"/>
              <a:t>Del otro lado del diagrama en los amuletos, estaba la figura del sol. Pues bien, el disco del sol que se ponía en los cuadros de los emperadores romanos, los cristianos se lo pusieron a Cristo y, cuando cayó el imperio romano, ese disco del sol se lo pusieron a los papas y santos de la iglesia romana.</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6434" y="2945562"/>
            <a:ext cx="2119808"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780928"/>
            <a:ext cx="2232248"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64520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9218"/>
                                        </p:tgtEl>
                                        <p:attrNameLst>
                                          <p:attrName>style.visibility</p:attrName>
                                        </p:attrNameLst>
                                      </p:cBhvr>
                                      <p:to>
                                        <p:strVal val="visible"/>
                                      </p:to>
                                    </p:set>
                                    <p:animEffect transition="in" filter="wipe(down)">
                                      <p:cBhvr>
                                        <p:cTn id="23" dur="580">
                                          <p:stCondLst>
                                            <p:cond delay="0"/>
                                          </p:stCondLst>
                                        </p:cTn>
                                        <p:tgtEl>
                                          <p:spTgt spid="9218"/>
                                        </p:tgtEl>
                                      </p:cBhvr>
                                    </p:animEffect>
                                    <p:anim calcmode="lin" valueType="num">
                                      <p:cBhvr>
                                        <p:cTn id="24" dur="1822" tmFilter="0,0; 0.14,0.36; 0.43,0.73; 0.71,0.91; 1.0,1.0">
                                          <p:stCondLst>
                                            <p:cond delay="0"/>
                                          </p:stCondLst>
                                        </p:cTn>
                                        <p:tgtEl>
                                          <p:spTgt spid="921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921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921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921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9218"/>
                                        </p:tgtEl>
                                        <p:attrNameLst>
                                          <p:attrName>ppt_y</p:attrName>
                                        </p:attrNameLst>
                                      </p:cBhvr>
                                      <p:tavLst>
                                        <p:tav tm="0" fmla="#ppt_y-sin(pi*$)/81">
                                          <p:val>
                                            <p:fltVal val="0"/>
                                          </p:val>
                                        </p:tav>
                                        <p:tav tm="100000">
                                          <p:val>
                                            <p:fltVal val="1"/>
                                          </p:val>
                                        </p:tav>
                                      </p:tavLst>
                                    </p:anim>
                                    <p:animScale>
                                      <p:cBhvr>
                                        <p:cTn id="29" dur="26">
                                          <p:stCondLst>
                                            <p:cond delay="650"/>
                                          </p:stCondLst>
                                        </p:cTn>
                                        <p:tgtEl>
                                          <p:spTgt spid="9218"/>
                                        </p:tgtEl>
                                      </p:cBhvr>
                                      <p:to x="100000" y="60000"/>
                                    </p:animScale>
                                    <p:animScale>
                                      <p:cBhvr>
                                        <p:cTn id="30" dur="166" decel="50000">
                                          <p:stCondLst>
                                            <p:cond delay="676"/>
                                          </p:stCondLst>
                                        </p:cTn>
                                        <p:tgtEl>
                                          <p:spTgt spid="9218"/>
                                        </p:tgtEl>
                                      </p:cBhvr>
                                      <p:to x="100000" y="100000"/>
                                    </p:animScale>
                                    <p:animScale>
                                      <p:cBhvr>
                                        <p:cTn id="31" dur="26">
                                          <p:stCondLst>
                                            <p:cond delay="1312"/>
                                          </p:stCondLst>
                                        </p:cTn>
                                        <p:tgtEl>
                                          <p:spTgt spid="9218"/>
                                        </p:tgtEl>
                                      </p:cBhvr>
                                      <p:to x="100000" y="80000"/>
                                    </p:animScale>
                                    <p:animScale>
                                      <p:cBhvr>
                                        <p:cTn id="32" dur="166" decel="50000">
                                          <p:stCondLst>
                                            <p:cond delay="1338"/>
                                          </p:stCondLst>
                                        </p:cTn>
                                        <p:tgtEl>
                                          <p:spTgt spid="9218"/>
                                        </p:tgtEl>
                                      </p:cBhvr>
                                      <p:to x="100000" y="100000"/>
                                    </p:animScale>
                                    <p:animScale>
                                      <p:cBhvr>
                                        <p:cTn id="33" dur="26">
                                          <p:stCondLst>
                                            <p:cond delay="1642"/>
                                          </p:stCondLst>
                                        </p:cTn>
                                        <p:tgtEl>
                                          <p:spTgt spid="9218"/>
                                        </p:tgtEl>
                                      </p:cBhvr>
                                      <p:to x="100000" y="90000"/>
                                    </p:animScale>
                                    <p:animScale>
                                      <p:cBhvr>
                                        <p:cTn id="34" dur="166" decel="50000">
                                          <p:stCondLst>
                                            <p:cond delay="1668"/>
                                          </p:stCondLst>
                                        </p:cTn>
                                        <p:tgtEl>
                                          <p:spTgt spid="9218"/>
                                        </p:tgtEl>
                                      </p:cBhvr>
                                      <p:to x="100000" y="100000"/>
                                    </p:animScale>
                                    <p:animScale>
                                      <p:cBhvr>
                                        <p:cTn id="35" dur="26">
                                          <p:stCondLst>
                                            <p:cond delay="1808"/>
                                          </p:stCondLst>
                                        </p:cTn>
                                        <p:tgtEl>
                                          <p:spTgt spid="9218"/>
                                        </p:tgtEl>
                                      </p:cBhvr>
                                      <p:to x="100000" y="95000"/>
                                    </p:animScale>
                                    <p:animScale>
                                      <p:cBhvr>
                                        <p:cTn id="36" dur="166" decel="50000">
                                          <p:stCondLst>
                                            <p:cond delay="1834"/>
                                          </p:stCondLst>
                                        </p:cTn>
                                        <p:tgtEl>
                                          <p:spTgt spid="9218"/>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9219"/>
                                        </p:tgtEl>
                                        <p:attrNameLst>
                                          <p:attrName>style.visibility</p:attrName>
                                        </p:attrNameLst>
                                      </p:cBhvr>
                                      <p:to>
                                        <p:strVal val="visible"/>
                                      </p:to>
                                    </p:set>
                                    <p:animEffect transition="in" filter="wipe(down)">
                                      <p:cBhvr>
                                        <p:cTn id="39" dur="580">
                                          <p:stCondLst>
                                            <p:cond delay="0"/>
                                          </p:stCondLst>
                                        </p:cTn>
                                        <p:tgtEl>
                                          <p:spTgt spid="9219"/>
                                        </p:tgtEl>
                                      </p:cBhvr>
                                    </p:animEffect>
                                    <p:anim calcmode="lin" valueType="num">
                                      <p:cBhvr>
                                        <p:cTn id="40" dur="1822" tmFilter="0,0; 0.14,0.36; 0.43,0.73; 0.71,0.91; 1.0,1.0">
                                          <p:stCondLst>
                                            <p:cond delay="0"/>
                                          </p:stCondLst>
                                        </p:cTn>
                                        <p:tgtEl>
                                          <p:spTgt spid="92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92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92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92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9219"/>
                                        </p:tgtEl>
                                        <p:attrNameLst>
                                          <p:attrName>ppt_y</p:attrName>
                                        </p:attrNameLst>
                                      </p:cBhvr>
                                      <p:tavLst>
                                        <p:tav tm="0" fmla="#ppt_y-sin(pi*$)/81">
                                          <p:val>
                                            <p:fltVal val="0"/>
                                          </p:val>
                                        </p:tav>
                                        <p:tav tm="100000">
                                          <p:val>
                                            <p:fltVal val="1"/>
                                          </p:val>
                                        </p:tav>
                                      </p:tavLst>
                                    </p:anim>
                                    <p:animScale>
                                      <p:cBhvr>
                                        <p:cTn id="45" dur="26">
                                          <p:stCondLst>
                                            <p:cond delay="650"/>
                                          </p:stCondLst>
                                        </p:cTn>
                                        <p:tgtEl>
                                          <p:spTgt spid="9219"/>
                                        </p:tgtEl>
                                      </p:cBhvr>
                                      <p:to x="100000" y="60000"/>
                                    </p:animScale>
                                    <p:animScale>
                                      <p:cBhvr>
                                        <p:cTn id="46" dur="166" decel="50000">
                                          <p:stCondLst>
                                            <p:cond delay="676"/>
                                          </p:stCondLst>
                                        </p:cTn>
                                        <p:tgtEl>
                                          <p:spTgt spid="9219"/>
                                        </p:tgtEl>
                                      </p:cBhvr>
                                      <p:to x="100000" y="100000"/>
                                    </p:animScale>
                                    <p:animScale>
                                      <p:cBhvr>
                                        <p:cTn id="47" dur="26">
                                          <p:stCondLst>
                                            <p:cond delay="1312"/>
                                          </p:stCondLst>
                                        </p:cTn>
                                        <p:tgtEl>
                                          <p:spTgt spid="9219"/>
                                        </p:tgtEl>
                                      </p:cBhvr>
                                      <p:to x="100000" y="80000"/>
                                    </p:animScale>
                                    <p:animScale>
                                      <p:cBhvr>
                                        <p:cTn id="48" dur="166" decel="50000">
                                          <p:stCondLst>
                                            <p:cond delay="1338"/>
                                          </p:stCondLst>
                                        </p:cTn>
                                        <p:tgtEl>
                                          <p:spTgt spid="9219"/>
                                        </p:tgtEl>
                                      </p:cBhvr>
                                      <p:to x="100000" y="100000"/>
                                    </p:animScale>
                                    <p:animScale>
                                      <p:cBhvr>
                                        <p:cTn id="49" dur="26">
                                          <p:stCondLst>
                                            <p:cond delay="1642"/>
                                          </p:stCondLst>
                                        </p:cTn>
                                        <p:tgtEl>
                                          <p:spTgt spid="9219"/>
                                        </p:tgtEl>
                                      </p:cBhvr>
                                      <p:to x="100000" y="90000"/>
                                    </p:animScale>
                                    <p:animScale>
                                      <p:cBhvr>
                                        <p:cTn id="50" dur="166" decel="50000">
                                          <p:stCondLst>
                                            <p:cond delay="1668"/>
                                          </p:stCondLst>
                                        </p:cTn>
                                        <p:tgtEl>
                                          <p:spTgt spid="9219"/>
                                        </p:tgtEl>
                                      </p:cBhvr>
                                      <p:to x="100000" y="100000"/>
                                    </p:animScale>
                                    <p:animScale>
                                      <p:cBhvr>
                                        <p:cTn id="51" dur="26">
                                          <p:stCondLst>
                                            <p:cond delay="1808"/>
                                          </p:stCondLst>
                                        </p:cTn>
                                        <p:tgtEl>
                                          <p:spTgt spid="9219"/>
                                        </p:tgtEl>
                                      </p:cBhvr>
                                      <p:to x="100000" y="95000"/>
                                    </p:animScale>
                                    <p:animScale>
                                      <p:cBhvr>
                                        <p:cTn id="52" dur="166" decel="50000">
                                          <p:stCondLst>
                                            <p:cond delay="1834"/>
                                          </p:stCondLst>
                                        </p:cTn>
                                        <p:tgtEl>
                                          <p:spTgt spid="92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764704"/>
            <a:ext cx="7024744" cy="601136"/>
          </a:xfrm>
        </p:spPr>
        <p:txBody>
          <a:bodyPr>
            <a:normAutofit fontScale="90000"/>
          </a:bodyPr>
          <a:lstStyle/>
          <a:p>
            <a:r>
              <a:rPr lang="es-CO" b="1" dirty="0">
                <a:solidFill>
                  <a:schemeClr val="tx1"/>
                </a:solidFill>
              </a:rPr>
              <a:t>Conclusión</a:t>
            </a:r>
            <a:endParaRPr lang="es-CO" b="1" dirty="0">
              <a:solidFill>
                <a:schemeClr val="tx1"/>
              </a:solidFill>
            </a:endParaRPr>
          </a:p>
        </p:txBody>
      </p:sp>
      <p:sp>
        <p:nvSpPr>
          <p:cNvPr id="3" name="2 Marcador de contenido"/>
          <p:cNvSpPr>
            <a:spLocks noGrp="1"/>
          </p:cNvSpPr>
          <p:nvPr>
            <p:ph idx="1"/>
          </p:nvPr>
        </p:nvSpPr>
        <p:spPr>
          <a:xfrm>
            <a:off x="1115616" y="1844824"/>
            <a:ext cx="6777317" cy="4320480"/>
          </a:xfrm>
        </p:spPr>
        <p:txBody>
          <a:bodyPr>
            <a:normAutofit fontScale="92500" lnSpcReduction="20000"/>
          </a:bodyPr>
          <a:lstStyle/>
          <a:p>
            <a:pPr marL="68580" indent="0">
              <a:buNone/>
            </a:pPr>
            <a:r>
              <a:rPr lang="es-CO" dirty="0" smtClean="0"/>
              <a:t>El </a:t>
            </a:r>
            <a:r>
              <a:rPr lang="es-CO" dirty="0"/>
              <a:t>nombre de la bestia o del papado no es una filosofía. Podrá tener significados teológicos o filosóficos, pero no es algo abstracto. La bestia tiene varios nombres blasfemos (Apoc 13:1; 17:3), y Dios nos dijo que en </a:t>
            </a:r>
            <a:r>
              <a:rPr lang="es-CO" dirty="0" smtClean="0"/>
              <a:t>uno de </a:t>
            </a:r>
            <a:r>
              <a:rPr lang="es-CO" dirty="0"/>
              <a:t>ellos podría contarse su número, dándonos por anticipado también el número de su nombre. </a:t>
            </a:r>
            <a:endParaRPr lang="es-CO" dirty="0" smtClean="0"/>
          </a:p>
          <a:p>
            <a:pPr marL="68580" indent="0">
              <a:buNone/>
            </a:pPr>
            <a:endParaRPr lang="es-CO" b="1" dirty="0" smtClean="0">
              <a:solidFill>
                <a:srgbClr val="0070C0"/>
              </a:solidFill>
            </a:endParaRPr>
          </a:p>
          <a:p>
            <a:pPr marL="68580" indent="0">
              <a:buNone/>
            </a:pPr>
            <a:r>
              <a:rPr lang="es-CO" b="1" dirty="0" smtClean="0">
                <a:solidFill>
                  <a:srgbClr val="0070C0"/>
                </a:solidFill>
              </a:rPr>
              <a:t>Ese </a:t>
            </a:r>
            <a:r>
              <a:rPr lang="es-CO" b="1" dirty="0">
                <a:solidFill>
                  <a:srgbClr val="0070C0"/>
                </a:solidFill>
              </a:rPr>
              <a:t>nombre nos permitiría desenmascarar su carácter arrogante y blasfematorio. El que alguien pretenda ocupar </a:t>
            </a:r>
            <a:r>
              <a:rPr lang="es-CO" b="1" dirty="0" smtClean="0">
                <a:solidFill>
                  <a:srgbClr val="0070C0"/>
                </a:solidFill>
              </a:rPr>
              <a:t>impostora mente </a:t>
            </a:r>
            <a:r>
              <a:rPr lang="es-CO" b="1" dirty="0">
                <a:solidFill>
                  <a:srgbClr val="0070C0"/>
                </a:solidFill>
              </a:rPr>
              <a:t>nada menos que el lugar del Hijo de Dios, para quedarse con su herencia, es más serio que el que alguien pretenda ocupar el lugar de nuestro hijo carnal para desheredarlo</a:t>
            </a:r>
            <a:r>
              <a:rPr lang="es-CO" b="1" dirty="0" smtClean="0">
                <a:solidFill>
                  <a:srgbClr val="0070C0"/>
                </a:solidFill>
              </a:rPr>
              <a:t>.</a:t>
            </a:r>
            <a:r>
              <a:rPr lang="es-CO" b="1" dirty="0">
                <a:solidFill>
                  <a:srgbClr val="0070C0"/>
                </a:solidFill>
              </a:rPr>
              <a:t> </a:t>
            </a:r>
          </a:p>
        </p:txBody>
      </p:sp>
    </p:spTree>
    <p:extLst>
      <p:ext uri="{BB962C8B-B14F-4D97-AF65-F5344CB8AC3E}">
        <p14:creationId xmlns:p14="http://schemas.microsoft.com/office/powerpoint/2010/main" val="37193550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764704"/>
            <a:ext cx="7776864" cy="5544616"/>
          </a:xfrm>
        </p:spPr>
        <p:txBody>
          <a:bodyPr>
            <a:normAutofit lnSpcReduction="10000"/>
          </a:bodyPr>
          <a:lstStyle/>
          <a:p>
            <a:pPr marL="68580" indent="0">
              <a:buNone/>
            </a:pPr>
            <a:r>
              <a:rPr lang="es-CO" dirty="0"/>
              <a:t>A veces se nos ha dicho que por qué no escogemos otros nombres del papado que se han usado más, como por ejemplo, "</a:t>
            </a:r>
            <a:r>
              <a:rPr lang="es-CO" u="sng" dirty="0"/>
              <a:t>Vicario de Cristo</a:t>
            </a:r>
            <a:r>
              <a:rPr lang="es-CO" dirty="0"/>
              <a:t>" y "</a:t>
            </a:r>
            <a:r>
              <a:rPr lang="es-CO" u="sng" dirty="0"/>
              <a:t>Vicario de Dios</a:t>
            </a:r>
            <a:r>
              <a:rPr lang="es-CO" dirty="0"/>
              <a:t>." </a:t>
            </a:r>
            <a:r>
              <a:rPr lang="es-CO" b="1" dirty="0" smtClean="0"/>
              <a:t>La razón es porque </a:t>
            </a:r>
            <a:r>
              <a:rPr lang="es-CO" b="1" dirty="0"/>
              <a:t>el número 666 se encuentra sólo en Vicarivs Filii Dei</a:t>
            </a:r>
            <a:r>
              <a:rPr lang="es-CO" dirty="0"/>
              <a:t>, y con ello Dios quería destacar algo más completo que sólo ese título podía comprender. </a:t>
            </a:r>
            <a:endParaRPr lang="es-CO" dirty="0" smtClean="0"/>
          </a:p>
          <a:p>
            <a:pPr marL="68580" indent="0">
              <a:buNone/>
            </a:pPr>
            <a:r>
              <a:rPr lang="es-CO" dirty="0" smtClean="0"/>
              <a:t>Cristo </a:t>
            </a:r>
            <a:r>
              <a:rPr lang="es-CO" dirty="0"/>
              <a:t>significa "</a:t>
            </a:r>
            <a:r>
              <a:rPr lang="es-CO" b="1" dirty="0"/>
              <a:t>ungido</a:t>
            </a:r>
            <a:r>
              <a:rPr lang="es-CO" dirty="0"/>
              <a:t>", y esto podían serlo muchos que ocupaban el cargo del sacerdocio o del reinado. Por supuesto, el papado usa ese título para referirse a Jesús. </a:t>
            </a:r>
            <a:endParaRPr lang="es-CO" dirty="0" smtClean="0"/>
          </a:p>
          <a:p>
            <a:pPr marL="68580" indent="0">
              <a:buNone/>
            </a:pPr>
            <a:r>
              <a:rPr lang="es-CO" dirty="0" smtClean="0"/>
              <a:t>Pero </a:t>
            </a:r>
            <a:r>
              <a:rPr lang="es-CO" dirty="0"/>
              <a:t>al declararse el papado "Vicario del Hijo de Dios," va más allá, revelando su intento de ocupar incluso el lugar de Dios mismo. </a:t>
            </a:r>
            <a:r>
              <a:rPr lang="es-CO" dirty="0"/>
              <a:t>Y</a:t>
            </a:r>
            <a:r>
              <a:rPr lang="es-CO" dirty="0" smtClean="0"/>
              <a:t>a </a:t>
            </a:r>
            <a:r>
              <a:rPr lang="es-CO" dirty="0"/>
              <a:t>que Jesús </a:t>
            </a:r>
            <a:r>
              <a:rPr lang="es-CO" dirty="0" smtClean="0"/>
              <a:t>dijo</a:t>
            </a:r>
            <a:r>
              <a:rPr lang="es-CO" dirty="0"/>
              <a:t>:</a:t>
            </a:r>
            <a:r>
              <a:rPr lang="es-CO" dirty="0" smtClean="0"/>
              <a:t> </a:t>
            </a:r>
            <a:r>
              <a:rPr lang="es-CO" dirty="0"/>
              <a:t>"</a:t>
            </a:r>
            <a:r>
              <a:rPr lang="es-CO" b="1" dirty="0"/>
              <a:t>el Padre y Yo somos u</a:t>
            </a:r>
            <a:r>
              <a:rPr lang="es-CO" dirty="0"/>
              <a:t>no". En otras </a:t>
            </a:r>
            <a:r>
              <a:rPr lang="es-CO" dirty="0" smtClean="0"/>
              <a:t>palabras, el </a:t>
            </a:r>
            <a:r>
              <a:rPr lang="es-CO" dirty="0"/>
              <a:t>más completo es "Vicario del Hijo de Dios".</a:t>
            </a:r>
          </a:p>
        </p:txBody>
      </p:sp>
    </p:spTree>
    <p:extLst>
      <p:ext uri="{BB962C8B-B14F-4D97-AF65-F5344CB8AC3E}">
        <p14:creationId xmlns:p14="http://schemas.microsoft.com/office/powerpoint/2010/main" val="106286087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908720"/>
            <a:ext cx="7704856" cy="5400600"/>
          </a:xfrm>
        </p:spPr>
        <p:txBody>
          <a:bodyPr>
            <a:normAutofit fontScale="85000" lnSpcReduction="20000"/>
          </a:bodyPr>
          <a:lstStyle/>
          <a:p>
            <a:pPr marL="68580" indent="0">
              <a:buNone/>
            </a:pPr>
            <a:r>
              <a:rPr lang="es-CO" dirty="0" smtClean="0"/>
              <a:t>Lo </a:t>
            </a:r>
            <a:r>
              <a:rPr lang="es-CO" dirty="0"/>
              <a:t>que el Señor mismo nos dice en el Apocalipsis es que ese título él no lo acepta, y nos advierte que el príncipe que se lo arroga es nada más ni nada menos que el anticristo que será quemado por la gloria del Hijo de Dios en el día se su venida</a:t>
            </a:r>
            <a:r>
              <a:rPr lang="es-CO" dirty="0" smtClean="0"/>
              <a:t>.</a:t>
            </a:r>
          </a:p>
          <a:p>
            <a:pPr marL="68580" indent="0">
              <a:buNone/>
            </a:pPr>
            <a:r>
              <a:rPr lang="es-CO" dirty="0"/>
              <a:t>Que hay que tener valor para decirlo en momentos en que ese anticristo está siendo capaz de engañar al mundo al punto de hacerle creer que la religión mundial de este nuevo milenio será la que se base en lo que une a todas las religiones, y no en lo que las diferencia, no me cabe ninguna duda</a:t>
            </a:r>
            <a:r>
              <a:rPr lang="es-CO" dirty="0" smtClean="0"/>
              <a:t>.  </a:t>
            </a:r>
          </a:p>
          <a:p>
            <a:pPr marL="68580" indent="0">
              <a:buNone/>
            </a:pPr>
            <a:r>
              <a:rPr lang="es-CO" dirty="0" smtClean="0"/>
              <a:t>Pero </a:t>
            </a:r>
            <a:r>
              <a:rPr lang="es-CO" dirty="0"/>
              <a:t>tampoco tengo otra opción del Señor, porque en el mismo Apocalipsis de Juan me advierte que "</a:t>
            </a:r>
            <a:r>
              <a:rPr lang="es-CO" b="1" dirty="0"/>
              <a:t>los cobardes e incrédulos... y todos los mentirosos, tendrán su parte en el lago que arde con fuego y azufre, que es la muerte segunda</a:t>
            </a:r>
            <a:r>
              <a:rPr lang="es-CO" dirty="0"/>
              <a:t>" </a:t>
            </a:r>
            <a:r>
              <a:rPr lang="es-CO" dirty="0">
                <a:solidFill>
                  <a:srgbClr val="FF0000"/>
                </a:solidFill>
              </a:rPr>
              <a:t>(Apoc 21:8). </a:t>
            </a:r>
            <a:endParaRPr lang="es-CO" dirty="0" smtClean="0">
              <a:solidFill>
                <a:srgbClr val="FF0000"/>
              </a:solidFill>
            </a:endParaRPr>
          </a:p>
          <a:p>
            <a:pPr marL="68580" indent="0">
              <a:buNone/>
            </a:pPr>
            <a:endParaRPr lang="es-CO" dirty="0" smtClean="0"/>
          </a:p>
          <a:p>
            <a:pPr marL="68580" indent="0">
              <a:buNone/>
            </a:pPr>
            <a:r>
              <a:rPr lang="es-CO" dirty="0" smtClean="0"/>
              <a:t>Ninguno </a:t>
            </a:r>
            <a:r>
              <a:rPr lang="es-CO" dirty="0"/>
              <a:t>de ellos recibirá la herencia prometida </a:t>
            </a:r>
            <a:r>
              <a:rPr lang="es-CO" dirty="0" smtClean="0"/>
              <a:t>descrita en los versos 1-7).</a:t>
            </a:r>
          </a:p>
        </p:txBody>
      </p:sp>
    </p:spTree>
    <p:extLst>
      <p:ext uri="{BB962C8B-B14F-4D97-AF65-F5344CB8AC3E}">
        <p14:creationId xmlns:p14="http://schemas.microsoft.com/office/powerpoint/2010/main" val="123594254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836712"/>
            <a:ext cx="7848872" cy="5472608"/>
          </a:xfrm>
        </p:spPr>
        <p:txBody>
          <a:bodyPr>
            <a:normAutofit fontScale="92500" lnSpcReduction="20000"/>
          </a:bodyPr>
          <a:lstStyle/>
          <a:p>
            <a:pPr marL="68580" indent="0" algn="ctr">
              <a:buNone/>
            </a:pPr>
            <a:r>
              <a:rPr lang="es-CO" dirty="0" smtClean="0"/>
              <a:t>Note que </a:t>
            </a:r>
            <a:r>
              <a:rPr lang="es-CO" dirty="0" smtClean="0"/>
              <a:t>el </a:t>
            </a:r>
            <a:r>
              <a:rPr lang="es-CO" dirty="0"/>
              <a:t>siguiente versículo (después del que menciona el 666), </a:t>
            </a:r>
            <a:r>
              <a:rPr lang="es-CO" dirty="0" smtClean="0"/>
              <a:t>es decir </a:t>
            </a:r>
            <a:r>
              <a:rPr lang="es-CO" dirty="0" smtClean="0">
                <a:solidFill>
                  <a:srgbClr val="FF0000"/>
                </a:solidFill>
              </a:rPr>
              <a:t>Apoc.14:1,</a:t>
            </a:r>
            <a:r>
              <a:rPr lang="es-CO" dirty="0" smtClean="0"/>
              <a:t> destaca </a:t>
            </a:r>
            <a:r>
              <a:rPr lang="es-CO" dirty="0"/>
              <a:t>que sólo los 144.000 tienen "</a:t>
            </a:r>
            <a:r>
              <a:rPr lang="es-CO" b="1" dirty="0"/>
              <a:t>el nombre del Cordero y el nombre de su Padre escrito en sus frentes</a:t>
            </a:r>
            <a:r>
              <a:rPr lang="es-CO" dirty="0" smtClean="0"/>
              <a:t>". </a:t>
            </a:r>
            <a:r>
              <a:rPr lang="es-CO" dirty="0"/>
              <a:t>Si la bestia de Apoc 13 habla de un principado blasfemo (lo que significa querer ocupar el lugar de Dios, en este caso también y más específicamente aún, de su Hijo</a:t>
            </a:r>
            <a:r>
              <a:rPr lang="es-CO" dirty="0" smtClean="0"/>
              <a:t>). </a:t>
            </a:r>
          </a:p>
          <a:p>
            <a:pPr marL="68580" indent="0" algn="ctr">
              <a:buNone/>
            </a:pPr>
            <a:r>
              <a:rPr lang="es-CO" dirty="0" smtClean="0"/>
              <a:t>Recordemos </a:t>
            </a:r>
            <a:r>
              <a:rPr lang="es-CO" dirty="0"/>
              <a:t>que Pablo también dijo que el hombre de pecado se sentaría "</a:t>
            </a:r>
            <a:r>
              <a:rPr lang="es-CO" b="1" dirty="0"/>
              <a:t>en el templo de Dios</a:t>
            </a:r>
            <a:r>
              <a:rPr lang="es-CO" dirty="0"/>
              <a:t>", esto es, la Iglesia de Cristo, "</a:t>
            </a:r>
            <a:r>
              <a:rPr lang="es-CO" b="1" dirty="0"/>
              <a:t>haciéndose pasar por Dios</a:t>
            </a:r>
            <a:r>
              <a:rPr lang="es-CO" dirty="0"/>
              <a:t>". Todo esto, y mucho más, está comprendido en la expresión "Vicario del Hijo de </a:t>
            </a:r>
            <a:r>
              <a:rPr lang="es-CO" dirty="0" smtClean="0"/>
              <a:t>Dios«.</a:t>
            </a:r>
          </a:p>
          <a:p>
            <a:pPr marL="68580" indent="0" algn="ctr">
              <a:buNone/>
            </a:pPr>
            <a:r>
              <a:rPr lang="es-CO" b="1" dirty="0" smtClean="0">
                <a:solidFill>
                  <a:srgbClr val="FF0000"/>
                </a:solidFill>
              </a:rPr>
              <a:t>Hermanos y hermanas, mi oración es que, tanto usted como yo, debemos hoy más que nunca, orar fervientemente, escudriñar las Escrituras y trabajar más en la obra del Señor, porque nos esperan tiempos difíciles. Que Dios le bendiga. Amen. </a:t>
            </a:r>
          </a:p>
          <a:p>
            <a:pPr marL="68580" indent="0" algn="ctr">
              <a:buNone/>
            </a:pPr>
            <a:r>
              <a:rPr lang="es-CO" b="1" dirty="0" smtClean="0">
                <a:solidFill>
                  <a:srgbClr val="FF0000"/>
                </a:solidFill>
              </a:rPr>
              <a:t>El Señor está más próximo a venir de lo que usted quizá se imagina. Amen.</a:t>
            </a:r>
            <a:endParaRPr lang="es-CO" b="1" dirty="0">
              <a:solidFill>
                <a:srgbClr val="FF0000"/>
              </a:solidFill>
            </a:endParaRPr>
          </a:p>
        </p:txBody>
      </p:sp>
    </p:spTree>
    <p:extLst>
      <p:ext uri="{BB962C8B-B14F-4D97-AF65-F5344CB8AC3E}">
        <p14:creationId xmlns:p14="http://schemas.microsoft.com/office/powerpoint/2010/main" val="109286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677</TotalTime>
  <Words>2099</Words>
  <Application>Microsoft Office PowerPoint</Application>
  <PresentationFormat>Presentación en pantalla (4:3)</PresentationFormat>
  <Paragraphs>62</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Austin</vt:lpstr>
      <vt:lpstr>     VICARIUS FILII DEI y el 666</vt:lpstr>
      <vt:lpstr>Dios quiere que para que le seamos fieles, identifiquemos este poder, que finge ser su representante en la tierra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VICARIUS FILII DEI y el 666</dc:title>
  <dc:creator>FAMILIA FIERRO CH</dc:creator>
  <cp:lastModifiedBy>FAMILIA FIERRO CH</cp:lastModifiedBy>
  <cp:revision>81</cp:revision>
  <dcterms:created xsi:type="dcterms:W3CDTF">2013-02-16T09:38:10Z</dcterms:created>
  <dcterms:modified xsi:type="dcterms:W3CDTF">2014-03-22T09:57:52Z</dcterms:modified>
</cp:coreProperties>
</file>